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5c1b544a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5c1b544a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dd7604e8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dd7604e8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d7604e8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d7604e8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dd7604e8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dd7604e8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573e7aaf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573e7aaf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f4329e01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f4329e01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f4329e01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f4329e01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dd7604e8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dd7604e8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dd7604e8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dd7604e8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f4329e01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f4329e01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dd7604e8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dd7604e8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f4329e01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f4329e0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dd7604e8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dd7604e8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feerbeeld_awv">
  <p:cSld name="Titeldi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 flipH="1">
            <a:off x="6852900" y="4039712"/>
            <a:ext cx="2291100" cy="1103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7874876" y="0"/>
            <a:ext cx="1269000" cy="5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 1 1 2">
  <p:cSld name="Hoofdstuktitel eenvoudig_2_1_1_2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/>
          <p:nvPr/>
        </p:nvSpPr>
        <p:spPr>
          <a:xfrm rot="5400000">
            <a:off x="1930988" y="-2022312"/>
            <a:ext cx="5282025" cy="9188125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 txBox="1"/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1663000" y="31057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 1 1 1">
  <p:cSld name="Hoofdstuktitel eenvoudig_2_1_1_1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 rot="5400000">
            <a:off x="1930988" y="-2022312"/>
            <a:ext cx="5282025" cy="9188125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2"/>
          <p:cNvSpPr txBox="1"/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1663000" y="31057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1">
  <p:cSld name="Hoofdstuktitel eenvoudig_1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>
  <p:cSld name="Titel en object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  <a:defRPr i="0" sz="1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  <a:defRPr i="0" sz="1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•"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alibri"/>
              <a:buChar char="•"/>
              <a:defRPr i="0" sz="13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1">
  <p:cSld name="Titel en 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170479" y="4767263"/>
            <a:ext cx="81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1tekst+2kolommen">
  <p:cSld name="1_Titel en object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729000" y="1397400"/>
            <a:ext cx="3725700" cy="3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alibri"/>
              <a:buChar char="•"/>
              <a:defRPr i="0" sz="13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170479" y="4767263"/>
            <a:ext cx="81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4710449" y="1397401"/>
            <a:ext cx="3687300" cy="3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>
            <p:ph idx="3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wee objecten 1">
  <p:cSld name="1_Titel en object_1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729000" y="2790500"/>
            <a:ext cx="37257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alibri"/>
              <a:buChar char="•"/>
              <a:defRPr i="0" sz="13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170479" y="4767263"/>
            <a:ext cx="81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0" name="Google Shape;100;p17"/>
          <p:cNvSpPr txBox="1"/>
          <p:nvPr>
            <p:ph idx="2" type="body"/>
          </p:nvPr>
        </p:nvSpPr>
        <p:spPr>
          <a:xfrm>
            <a:off x="4710450" y="2790501"/>
            <a:ext cx="3687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7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3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4" name="Google Shape;104;p17"/>
          <p:cNvSpPr txBox="1"/>
          <p:nvPr>
            <p:ph idx="4" type="body"/>
          </p:nvPr>
        </p:nvSpPr>
        <p:spPr>
          <a:xfrm>
            <a:off x="729000" y="1324300"/>
            <a:ext cx="7711800" cy="1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  <a:defRPr i="0" sz="1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  <a:defRPr i="0" sz="1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•"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alibri"/>
              <a:buChar char="•"/>
              <a:defRPr i="0" sz="13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2">
  <p:cSld name="1_Titel en object_2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591636" y="1782000"/>
            <a:ext cx="7849200" cy="28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170479" y="4767263"/>
            <a:ext cx="81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9" name="Google Shape;109;p18"/>
          <p:cNvSpPr txBox="1"/>
          <p:nvPr>
            <p:ph idx="2" type="subTitle"/>
          </p:nvPr>
        </p:nvSpPr>
        <p:spPr>
          <a:xfrm>
            <a:off x="729000" y="1094107"/>
            <a:ext cx="3330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729000" y="-9"/>
            <a:ext cx="34809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1" name="Google Shape;111;p18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2">
            <a:alphaModFix/>
          </a:blip>
          <a:srcRect b="0" l="159" r="169" t="0"/>
          <a:stretch/>
        </p:blipFill>
        <p:spPr>
          <a:xfrm>
            <a:off x="8004337" y="158713"/>
            <a:ext cx="976414" cy="41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uin vlak en Beeld">
  <p:cSld name="Schuin vlak en Beeld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>
            <p:ph idx="2" type="pic"/>
          </p:nvPr>
        </p:nvSpPr>
        <p:spPr>
          <a:xfrm>
            <a:off x="3446585" y="0"/>
            <a:ext cx="5697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1314772" y="1135464"/>
            <a:ext cx="2614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b="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" type="subTitle"/>
          </p:nvPr>
        </p:nvSpPr>
        <p:spPr>
          <a:xfrm>
            <a:off x="1314771" y="2614001"/>
            <a:ext cx="26142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1168" y="189000"/>
            <a:ext cx="1112832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ragen 1">
  <p:cSld name="Titeldia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flipH="1">
            <a:off x="6852900" y="4039712"/>
            <a:ext cx="2291100" cy="1103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7874876" y="0"/>
            <a:ext cx="1269000" cy="5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">
  <p:cSld name="Hoofdstuktitel eenvoudig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">
  <p:cSld name="Hoofdstuktitel eenvoudig_2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5400000">
            <a:off x="-424775" y="424775"/>
            <a:ext cx="5143500" cy="4293950"/>
          </a:xfrm>
          <a:prstGeom prst="flowChartManualInpu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2" type="ctrTitle"/>
          </p:nvPr>
        </p:nvSpPr>
        <p:spPr>
          <a:xfrm>
            <a:off x="290700" y="812625"/>
            <a:ext cx="31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290700" y="1997600"/>
            <a:ext cx="3014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 2">
  <p:cSld name="Hoofdstuktitel eenvoudig_2_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 rot="5400000">
            <a:off x="-424775" y="424775"/>
            <a:ext cx="5143500" cy="4293950"/>
          </a:xfrm>
          <a:prstGeom prst="flowChartManualInpu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idx="2" type="ctrTitle"/>
          </p:nvPr>
        </p:nvSpPr>
        <p:spPr>
          <a:xfrm>
            <a:off x="290700" y="812625"/>
            <a:ext cx="31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6"/>
          <p:cNvSpPr txBox="1"/>
          <p:nvPr>
            <p:ph idx="3" type="subTitle"/>
          </p:nvPr>
        </p:nvSpPr>
        <p:spPr>
          <a:xfrm>
            <a:off x="290700" y="1997600"/>
            <a:ext cx="3014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 2 2">
  <p:cSld name="Hoofdstuktitel eenvoudig_2_2_2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rot="5400000">
            <a:off x="-424775" y="424775"/>
            <a:ext cx="5143500" cy="4293950"/>
          </a:xfrm>
          <a:prstGeom prst="flowChartManualInpu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 txBox="1"/>
          <p:nvPr>
            <p:ph idx="2" type="ctrTitle"/>
          </p:nvPr>
        </p:nvSpPr>
        <p:spPr>
          <a:xfrm>
            <a:off x="290700" y="812625"/>
            <a:ext cx="31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7"/>
          <p:cNvSpPr txBox="1"/>
          <p:nvPr>
            <p:ph idx="3" type="subTitle"/>
          </p:nvPr>
        </p:nvSpPr>
        <p:spPr>
          <a:xfrm>
            <a:off x="290700" y="1997600"/>
            <a:ext cx="3014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 2 1">
  <p:cSld name="Hoofdstuktitel eenvoudig_2_2_1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/>
          <p:nvPr/>
        </p:nvSpPr>
        <p:spPr>
          <a:xfrm rot="5400000">
            <a:off x="-424775" y="424775"/>
            <a:ext cx="5143500" cy="4293950"/>
          </a:xfrm>
          <a:prstGeom prst="flowChartManualInpu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idx="2" type="ctrTitle"/>
          </p:nvPr>
        </p:nvSpPr>
        <p:spPr>
          <a:xfrm>
            <a:off x="290700" y="812625"/>
            <a:ext cx="31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290700" y="1997600"/>
            <a:ext cx="3014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 1">
  <p:cSld name="Hoofdstuktitel eenvoudig_2_1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 rot="5400000">
            <a:off x="1930988" y="-2022312"/>
            <a:ext cx="5282025" cy="9188125"/>
          </a:xfrm>
          <a:prstGeom prst="flowChartManualInpu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1663000" y="31057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titel eenvoudig 2 1 1">
  <p:cSld name="Hoofdstuktitel eenvoudig_2_1_1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rot="5400000">
            <a:off x="1930988" y="-2022312"/>
            <a:ext cx="5282025" cy="9188125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0"/>
          <p:cNvSpPr txBox="1"/>
          <p:nvPr>
            <p:ph idx="1" type="subTitle"/>
          </p:nvPr>
        </p:nvSpPr>
        <p:spPr>
          <a:xfrm>
            <a:off x="1663000" y="31057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0" l="59" r="59" t="0"/>
          <a:stretch/>
        </p:blipFill>
        <p:spPr>
          <a:xfrm>
            <a:off x="8004337" y="158713"/>
            <a:ext cx="976414" cy="4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170479" y="4767263"/>
            <a:ext cx="81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5" Type="http://schemas.openxmlformats.org/officeDocument/2006/relationships/hyperlink" Target="http://wegenenverkeer.be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4">
            <a:alphaModFix/>
          </a:blip>
          <a:srcRect b="12480" l="0" r="0" t="12472"/>
          <a:stretch/>
        </p:blipFill>
        <p:spPr>
          <a:xfrm>
            <a:off x="0" y="0"/>
            <a:ext cx="914399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type="ctrTitle"/>
          </p:nvPr>
        </p:nvSpPr>
        <p:spPr>
          <a:xfrm>
            <a:off x="290700" y="448075"/>
            <a:ext cx="8762400" cy="1018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AOWS –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verkeersborden F17/F18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busstrook/BOB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/>
          <p:nvPr>
            <p:ph idx="1" type="subTitle"/>
          </p:nvPr>
        </p:nvSpPr>
        <p:spPr>
          <a:xfrm>
            <a:off x="1647000" y="4173450"/>
            <a:ext cx="73614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05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wegenenverkeer.be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150" y="4590800"/>
            <a:ext cx="1335125" cy="3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2650" y="492000"/>
            <a:ext cx="1261349" cy="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313" y="1466875"/>
            <a:ext cx="22764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-dambordmarkering (ter afbakening busstrook en BOB)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-aanvullend reglement vereist.</a:t>
            </a:r>
            <a:endParaRPr/>
          </a:p>
        </p:txBody>
      </p:sp>
      <p:sp>
        <p:nvSpPr>
          <p:cNvPr id="208" name="Google Shape;208;p29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andere aspecten</a:t>
            </a:r>
            <a:endParaRPr/>
          </a:p>
        </p:txBody>
      </p:sp>
      <p:sp>
        <p:nvSpPr>
          <p:cNvPr id="209" name="Google Shape;209;p29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 dienstorder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829575" y="1332875"/>
            <a:ext cx="7711800" cy="3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AutoNum type="arabicParenR"/>
            </a:pPr>
            <a:r>
              <a:rPr b="1" lang="nl"/>
              <a:t>nieuwe borden</a:t>
            </a:r>
            <a:r>
              <a:rPr lang="nl"/>
              <a:t> (tot 1/1/2027): volgens bovenvermelde regels!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AutoNum type="arabicParenR"/>
            </a:pPr>
            <a:r>
              <a:rPr b="1" lang="nl"/>
              <a:t>bestaande borden:</a:t>
            </a:r>
            <a:br>
              <a:rPr lang="nl"/>
            </a:br>
            <a:r>
              <a:rPr b="1" lang="nl"/>
              <a:t>→overgangsbepaling in KB:</a:t>
            </a:r>
            <a:r>
              <a:rPr lang="nl"/>
              <a:t> </a:t>
            </a:r>
            <a:br>
              <a:rPr lang="nl"/>
            </a:br>
            <a:r>
              <a:rPr lang="nl"/>
              <a:t>*voor busstrook: schoolvervoer + taxi’s mogen op </a:t>
            </a:r>
            <a:r>
              <a:rPr lang="nl" u="sng"/>
              <a:t>busstrook</a:t>
            </a:r>
            <a:r>
              <a:rPr lang="nl"/>
              <a:t> tot 1/1/2027 zonder symbool op het bord.</a:t>
            </a:r>
            <a:br>
              <a:rPr lang="nl"/>
            </a:br>
            <a:r>
              <a:rPr lang="nl"/>
              <a:t>*voor BOB: geen overgangsbepaling in KB voorzien.</a:t>
            </a:r>
            <a:br>
              <a:rPr lang="nl"/>
            </a:b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→</a:t>
            </a:r>
            <a:r>
              <a:rPr b="1" lang="nl"/>
              <a:t> overgangsbepaling in ontwerp KB nieuwe wegcode:</a:t>
            </a:r>
            <a:r>
              <a:rPr lang="nl"/>
              <a:t> oude borden F17/F18 mogen ook tot 1/1/2027 blijven! (worden beiden vervangen door 1 nieuw bord F17)</a:t>
            </a:r>
            <a:endParaRPr/>
          </a:p>
        </p:txBody>
      </p:sp>
      <p:sp>
        <p:nvSpPr>
          <p:cNvPr id="215" name="Google Shape;215;p30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Overgangsmaatregelen (ook rekening houdend met nieuwe verkeersreglement van 3 juni 2024 (BS, 20 september 2024)</a:t>
            </a:r>
            <a:endParaRPr/>
          </a:p>
        </p:txBody>
      </p:sp>
      <p:sp>
        <p:nvSpPr>
          <p:cNvPr id="216" name="Google Shape;216;p30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 dienstorder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716100" y="901425"/>
            <a:ext cx="8204700" cy="4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/>
              <a:t>→vanaf heden tot 1/1/1027</a:t>
            </a:r>
            <a:r>
              <a:rPr lang="nl"/>
              <a:t>: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*op bestaande borden F17 wordt </a:t>
            </a:r>
            <a:r>
              <a:rPr i="1" lang="nl" u="sng"/>
              <a:t>geen</a:t>
            </a:r>
            <a:r>
              <a:rPr lang="nl"/>
              <a:t> extra woord “taxi” of  symbool </a:t>
            </a:r>
            <a:br>
              <a:rPr lang="nl"/>
            </a:br>
            <a:r>
              <a:rPr lang="nl"/>
              <a:t>(vanaf 1/1/2027: nieuw bord van nieuwe wegcode moet geplaatst)</a:t>
            </a:r>
            <a:br>
              <a:rPr lang="nl"/>
            </a:br>
            <a:r>
              <a:rPr lang="nl"/>
              <a:t>*op bestaande borden F18: geen extra symbool gehandicapten of schoolvervoer, </a:t>
            </a:r>
            <a:r>
              <a:rPr lang="nl" u="sng"/>
              <a:t>uitz</a:t>
            </a:r>
            <a:r>
              <a:rPr lang="nl"/>
              <a:t>.:  na specifieke aanvraag na positieve evaluatie van concreet geval: dan via aanplakking of indien geen plaats: via onderbord.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(Idem voor specifieke aanvraag gehandicaptenvervoer op F17)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*bestaande borden met witte symbool: te vervangen door gele symbool via overplakking 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*bestaande borden met nood aan aanvulling bijkomend symbool: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→bijkomende aanplakking indien voldoende plaats, anders via onderbord.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 txBox="1"/>
          <p:nvPr>
            <p:ph idx="2" type="subTitle"/>
          </p:nvPr>
        </p:nvSpPr>
        <p:spPr>
          <a:xfrm>
            <a:off x="729000" y="52695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overgangsbepalingen in nieuwe dienstorder :  bestaande borden op gewestwegen</a:t>
            </a:r>
            <a:endParaRPr/>
          </a:p>
        </p:txBody>
      </p:sp>
      <p:sp>
        <p:nvSpPr>
          <p:cNvPr id="223" name="Google Shape;223;p31"/>
          <p:cNvSpPr txBox="1"/>
          <p:nvPr>
            <p:ph type="title"/>
          </p:nvPr>
        </p:nvSpPr>
        <p:spPr>
          <a:xfrm>
            <a:off x="729000" y="-134600"/>
            <a:ext cx="7024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 dienstorder		</a:t>
            </a:r>
            <a:endParaRPr/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858" y="1152050"/>
            <a:ext cx="50759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775" y="3496200"/>
            <a:ext cx="15240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0288" y="2529425"/>
            <a:ext cx="46672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Expertisecentrum: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team regelgeving</a:t>
            </a:r>
            <a:endParaRPr/>
          </a:p>
        </p:txBody>
      </p:sp>
      <p:sp>
        <p:nvSpPr>
          <p:cNvPr id="232" name="Google Shape;232;p32"/>
          <p:cNvSpPr txBox="1"/>
          <p:nvPr>
            <p:ph idx="1" type="subTitle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Gert.dewilde@mow.vlaanderen.be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Wim.Willaert@mow.vlaanderen.be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729000" y="264950"/>
            <a:ext cx="8053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F17 busstrook/ F18 BOB: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MOW/AWV/2020/4 dd. 11 maart 2020</a:t>
            </a:r>
            <a:endParaRPr/>
          </a:p>
        </p:txBody>
      </p:sp>
      <p:sp>
        <p:nvSpPr>
          <p:cNvPr id="133" name="Google Shape;133;p21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OUDE DIENSTORDER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n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Aanvulling</a:t>
            </a: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van de </a:t>
            </a:r>
            <a:r>
              <a:rPr lang="nl">
                <a:solidFill>
                  <a:srgbClr val="DB6C3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lgemene </a:t>
            </a:r>
            <a:r>
              <a:rPr lang="n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mzendbrief Nopens de </a:t>
            </a:r>
            <a:r>
              <a:rPr lang="n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</a:t>
            </a:r>
            <a:r>
              <a:rPr lang="n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ignalisatie Deel II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→Layout en afmetingen van alle verkeersborden, beschrijving van de plaatsingsvoorwaarden.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(deel II-F aanwijzingsborden)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•Oude dienstorder </a:t>
            </a:r>
            <a:r>
              <a:rPr b="1" lang="nl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achterhaald</a:t>
            </a: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t.g.v. wijziging verkeersreglement: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KB 12 maart 2023 (BS, 16 maart 2023)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nl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Nieuw dienstorder nodig</a:t>
            </a:r>
            <a:r>
              <a:rPr lang="n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 -nieuw </a:t>
            </a:r>
            <a:r>
              <a:rPr b="1" lang="nl"/>
              <a:t>begrippenkader/omschrijving</a:t>
            </a:r>
            <a:r>
              <a:rPr lang="nl"/>
              <a:t> busstrook/BOB</a:t>
            </a:r>
            <a:endParaRPr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*busstrook: afgebakend door F17, onderbroken stre(e)pen of dambordmakeringen</a:t>
            </a:r>
            <a:endParaRPr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*BOB: afgebakend door F18, doorlopende stre(e)pen of dambordmarkeringen.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–nieuwe </a:t>
            </a:r>
            <a:r>
              <a:rPr b="1" lang="nl"/>
              <a:t>inkleuring</a:t>
            </a:r>
            <a:r>
              <a:rPr lang="nl"/>
              <a:t> van aantal symbolen waarmee facultatieve categorieën op busstrook/BOB worden aangeduid.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-nieuwe </a:t>
            </a:r>
            <a:r>
              <a:rPr b="1" lang="nl"/>
              <a:t>bijkomende facultatieve categorieën</a:t>
            </a:r>
            <a:r>
              <a:rPr lang="nl"/>
              <a:t> </a:t>
            </a:r>
            <a:endParaRPr/>
          </a:p>
        </p:txBody>
      </p:sp>
      <p:sp>
        <p:nvSpPr>
          <p:cNvPr id="140" name="Google Shape;140;p22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KB 12 maart 2023 (BS, 16 maart 2023)</a:t>
            </a:r>
            <a:endParaRPr/>
          </a:p>
        </p:txBody>
      </p:sp>
      <p:sp>
        <p:nvSpPr>
          <p:cNvPr id="141" name="Google Shape;141;p22"/>
          <p:cNvSpPr txBox="1"/>
          <p:nvPr>
            <p:ph type="title"/>
          </p:nvPr>
        </p:nvSpPr>
        <p:spPr>
          <a:xfrm>
            <a:off x="578600" y="0"/>
            <a:ext cx="89652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busstrook/BOB: wijziging verkeersreglement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758" y="3130800"/>
            <a:ext cx="50759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9750" y="3124700"/>
            <a:ext cx="507600" cy="53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7150" y="3131053"/>
            <a:ext cx="507600" cy="51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0500" y="3701125"/>
            <a:ext cx="661003" cy="6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7072" y="3701125"/>
            <a:ext cx="791850" cy="6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nl"/>
              <a:t>-statuut</a:t>
            </a:r>
            <a:r>
              <a:rPr lang="nl"/>
              <a:t>: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zowel busstrook als BOB:  	→ buiten rijbaan!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-</a:t>
            </a:r>
            <a:r>
              <a:rPr b="1" lang="nl"/>
              <a:t>toegelaten voertuigen in basisvorm</a:t>
            </a:r>
            <a:r>
              <a:rPr lang="nl"/>
              <a:t>: beperkt tot geregelde diensten voor gemeenschappelijk vervoer</a:t>
            </a:r>
            <a:endParaRPr/>
          </a:p>
        </p:txBody>
      </p:sp>
      <p:sp>
        <p:nvSpPr>
          <p:cNvPr id="152" name="Google Shape;152;p23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KB 12 maart 2023 (BS, 16 maart 2023)</a:t>
            </a:r>
            <a:endParaRPr/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377475" y="6325"/>
            <a:ext cx="88503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busstrook/BOB: wijziging verkeersreglement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350" y="3038838"/>
            <a:ext cx="2305050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1045675" y="2120850"/>
            <a:ext cx="3870900" cy="27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</p:txBody>
      </p:sp>
      <p:sp>
        <p:nvSpPr>
          <p:cNvPr id="160" name="Google Shape;160;p24"/>
          <p:cNvSpPr txBox="1"/>
          <p:nvPr>
            <p:ph idx="2" type="subTitle"/>
          </p:nvPr>
        </p:nvSpPr>
        <p:spPr>
          <a:xfrm>
            <a:off x="412900" y="1533550"/>
            <a:ext cx="21339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principes</a:t>
            </a:r>
            <a:endParaRPr/>
          </a:p>
        </p:txBody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484050" y="121250"/>
            <a:ext cx="4045500" cy="13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F17-F18 gewestwegen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MOW/AWV/2020/4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766" y="3555900"/>
            <a:ext cx="1919209" cy="13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925" y="4038125"/>
            <a:ext cx="1199551" cy="9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1375" y="1605452"/>
            <a:ext cx="1859325" cy="7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927" y="2778969"/>
            <a:ext cx="1199550" cy="91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9775" y="121250"/>
            <a:ext cx="3779257" cy="495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accent5"/>
                </a:solidFill>
              </a:rPr>
              <a:t> </a:t>
            </a:r>
            <a:r>
              <a:rPr lang="nl" sz="1800">
                <a:solidFill>
                  <a:schemeClr val="accent5"/>
                </a:solidFill>
              </a:rPr>
              <a:t>(alles wat toegelaten werd op busstrook  → in nieuwe dienstorder ook)</a:t>
            </a:r>
            <a:endParaRPr b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+"/>
            </a:pPr>
            <a:r>
              <a:rPr b="1" lang="nl" sz="1800">
                <a:solidFill>
                  <a:schemeClr val="accent5"/>
                </a:solidFill>
              </a:rPr>
              <a:t>facultatief nieuwe categorieën ook  toelaten</a:t>
            </a:r>
            <a:r>
              <a:rPr b="1" lang="nl" sz="1800">
                <a:solidFill>
                  <a:schemeClr val="accent5"/>
                </a:solidFill>
              </a:rPr>
              <a:t>.</a:t>
            </a:r>
            <a:endParaRPr b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principes oude dienstorder meenemen</a:t>
            </a:r>
            <a:endParaRPr/>
          </a:p>
        </p:txBody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792900" y="170400"/>
            <a:ext cx="7024500" cy="80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 </a:t>
            </a:r>
            <a:r>
              <a:rPr lang="nl"/>
              <a:t>dienstorder</a:t>
            </a:r>
            <a:r>
              <a:rPr lang="nl"/>
              <a:t>: toegelaten categorieën op gewestwegen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775" y="3202325"/>
            <a:ext cx="1650225" cy="11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50" y="3430625"/>
            <a:ext cx="1319179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5075" y="890113"/>
            <a:ext cx="230505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7575" y="3430625"/>
            <a:ext cx="1234950" cy="9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591636" y="1782000"/>
            <a:ext cx="7849200" cy="2820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idx="2" type="subTitle"/>
          </p:nvPr>
        </p:nvSpPr>
        <p:spPr>
          <a:xfrm>
            <a:off x="398550" y="2329650"/>
            <a:ext cx="7116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principes</a:t>
            </a:r>
            <a:endParaRPr/>
          </a:p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176325" y="0"/>
            <a:ext cx="1278900" cy="21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dienst order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585" y="0"/>
            <a:ext cx="35061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175" y="1230775"/>
            <a:ext cx="3634000" cy="3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0175" y="739922"/>
            <a:ext cx="3634000" cy="490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Naast F17/F18: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→Bijkomend symbool aan te brengen </a:t>
            </a:r>
            <a:r>
              <a:rPr b="1" lang="nl"/>
              <a:t>op het bord</a:t>
            </a:r>
            <a:r>
              <a:rPr lang="nl"/>
              <a:t> (en niet dmv onderbord).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→</a:t>
            </a:r>
            <a:r>
              <a:rPr b="1" lang="nl"/>
              <a:t>markering</a:t>
            </a:r>
            <a:r>
              <a:rPr lang="nl"/>
              <a:t> ”BUS” herhaald op wegdek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→</a:t>
            </a:r>
            <a:r>
              <a:rPr b="1" lang="nl"/>
              <a:t>markering </a:t>
            </a:r>
            <a:r>
              <a:rPr lang="nl"/>
              <a:t>facultatieve symbolen niet verplicht herhaald op wegdek, maar indien ja: ook met geëigende kleur markeren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uitvoering</a:t>
            </a:r>
            <a:endParaRPr/>
          </a:p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nieuwe dienstorder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729000" y="1324300"/>
            <a:ext cx="7711800" cy="3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-retroreflectie categorie 2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(zie SB 250 hoofdstuk 10.1) 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-minimumafmetingen: 60 x 40 cm 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-afmetingen facultatieve symbolen : min 120 mm hoog, 200 mm breed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>
            <p:ph idx="2" type="subTitle"/>
          </p:nvPr>
        </p:nvSpPr>
        <p:spPr>
          <a:xfrm>
            <a:off x="729000" y="808800"/>
            <a:ext cx="7024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tekeningen en materialen</a:t>
            </a:r>
            <a:endParaRPr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729000" y="6325"/>
            <a:ext cx="7024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nieuwe dienstorder</a:t>
            </a:r>
            <a:endParaRPr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263" y="1324200"/>
            <a:ext cx="2276475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wv_update">
  <a:themeElements>
    <a:clrScheme name="AWV_V2">
      <a:dk1>
        <a:srgbClr val="000000"/>
      </a:dk1>
      <a:lt1>
        <a:srgbClr val="FFFFFF"/>
      </a:lt1>
      <a:dk2>
        <a:srgbClr val="DB6C30"/>
      </a:dk2>
      <a:lt2>
        <a:srgbClr val="E7E6E6"/>
      </a:lt2>
      <a:accent1>
        <a:srgbClr val="F7902C"/>
      </a:accent1>
      <a:accent2>
        <a:srgbClr val="507B22"/>
      </a:accent2>
      <a:accent3>
        <a:srgbClr val="68A527"/>
      </a:accent3>
      <a:accent4>
        <a:srgbClr val="7DC130"/>
      </a:accent4>
      <a:accent5>
        <a:srgbClr val="0E5969"/>
      </a:accent5>
      <a:accent6>
        <a:srgbClr val="2089A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