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7UbCsimCzFFX24OWif38uTxXU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/>
    <p:restoredTop sz="94694"/>
  </p:normalViewPr>
  <p:slideViewPr>
    <p:cSldViewPr snapToGrid="0">
      <p:cViewPr varScale="1">
        <p:scale>
          <a:sx n="161" d="100"/>
          <a:sy n="161" d="100"/>
        </p:scale>
        <p:origin x="12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a91df6deed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a91df6deed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05fb33183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205fb33183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a91df6dee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2a91df6deed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91df6deed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2a91df6deed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ae1c260c8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2ae1c260c8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5fb33183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205fb33183f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a91df6dee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g2a91df6dee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a91df6deed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g2a91df6deed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05fb33183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g205fb33183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aff783454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aff783454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aff783454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2aff783454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a91df6deed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2a91df6deed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dcb429b643_6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1dcb429b643_6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ofdstuktitel eenvoudig">
  <p:cSld name="Hoofdstuktitel eenvoudig">
    <p:bg>
      <p:bgPr>
        <a:solidFill>
          <a:schemeClr val="l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4337" y="158713"/>
            <a:ext cx="976414" cy="4147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32"/>
          <p:cNvSpPr/>
          <p:nvPr/>
        </p:nvSpPr>
        <p:spPr>
          <a:xfrm>
            <a:off x="0" y="0"/>
            <a:ext cx="290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2"/>
          <p:cNvSpPr txBox="1">
            <a:spLocks noGrp="1"/>
          </p:cNvSpPr>
          <p:nvPr>
            <p:ph type="ctrTitle"/>
          </p:nvPr>
        </p:nvSpPr>
        <p:spPr>
          <a:xfrm>
            <a:off x="4257825" y="597000"/>
            <a:ext cx="43104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subTitle" idx="1"/>
          </p:nvPr>
        </p:nvSpPr>
        <p:spPr>
          <a:xfrm>
            <a:off x="4257825" y="1997600"/>
            <a:ext cx="44826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>
  <p:cSld name="Titel en object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3"/>
          <p:cNvSpPr txBox="1">
            <a:spLocks noGrp="1"/>
          </p:cNvSpPr>
          <p:nvPr>
            <p:ph type="body" idx="1"/>
          </p:nvPr>
        </p:nvSpPr>
        <p:spPr>
          <a:xfrm>
            <a:off x="729000" y="1324300"/>
            <a:ext cx="7711800" cy="3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Calibri"/>
              <a:buChar char="•"/>
              <a:defRPr sz="15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Calibri"/>
              <a:buChar char="•"/>
              <a:defRPr sz="13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170479" y="4767263"/>
            <a:ext cx="810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15" name="Google Shape;15;p33"/>
          <p:cNvSpPr txBox="1">
            <a:spLocks noGrp="1"/>
          </p:cNvSpPr>
          <p:nvPr>
            <p:ph type="subTitle" idx="2"/>
          </p:nvPr>
        </p:nvSpPr>
        <p:spPr>
          <a:xfrm>
            <a:off x="729000" y="808800"/>
            <a:ext cx="70245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title"/>
          </p:nvPr>
        </p:nvSpPr>
        <p:spPr>
          <a:xfrm>
            <a:off x="729000" y="0"/>
            <a:ext cx="70245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3"/>
          <p:cNvSpPr/>
          <p:nvPr/>
        </p:nvSpPr>
        <p:spPr>
          <a:xfrm>
            <a:off x="0" y="0"/>
            <a:ext cx="290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4337" y="158713"/>
            <a:ext cx="976414" cy="414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ragen 1">
  <p:cSld name="Titeldia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/>
          <p:nvPr/>
        </p:nvSpPr>
        <p:spPr>
          <a:xfrm flipH="1">
            <a:off x="6852900" y="4039712"/>
            <a:ext cx="2291100" cy="1103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4"/>
          <p:cNvSpPr txBox="1">
            <a:spLocks noGrp="1"/>
          </p:cNvSpPr>
          <p:nvPr>
            <p:ph type="ctrTitle"/>
          </p:nvPr>
        </p:nvSpPr>
        <p:spPr>
          <a:xfrm>
            <a:off x="4257825" y="597000"/>
            <a:ext cx="43104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ubTitle" idx="1"/>
          </p:nvPr>
        </p:nvSpPr>
        <p:spPr>
          <a:xfrm>
            <a:off x="4257825" y="1997600"/>
            <a:ext cx="44826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4"/>
          <p:cNvSpPr/>
          <p:nvPr/>
        </p:nvSpPr>
        <p:spPr>
          <a:xfrm>
            <a:off x="7874876" y="0"/>
            <a:ext cx="1269000" cy="59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4337" y="158713"/>
            <a:ext cx="976414" cy="414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 1">
  <p:cSld name="Titel en objec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>
            <a:spLocks noGrp="1"/>
          </p:cNvSpPr>
          <p:nvPr>
            <p:ph type="sldNum" idx="12"/>
          </p:nvPr>
        </p:nvSpPr>
        <p:spPr>
          <a:xfrm>
            <a:off x="8170479" y="4767263"/>
            <a:ext cx="810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title"/>
          </p:nvPr>
        </p:nvSpPr>
        <p:spPr>
          <a:xfrm>
            <a:off x="729000" y="158725"/>
            <a:ext cx="70245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8" name="Google Shape;2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4337" y="158713"/>
            <a:ext cx="976414" cy="414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ofdstuktitel eenvoudig 2">
  <p:cSld name="Hoofdstuktitel eenvoudig_2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a91df6deed_0_111"/>
          <p:cNvSpPr/>
          <p:nvPr/>
        </p:nvSpPr>
        <p:spPr>
          <a:xfrm>
            <a:off x="0" y="0"/>
            <a:ext cx="290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g2a91df6deed_0_111"/>
          <p:cNvSpPr txBox="1">
            <a:spLocks noGrp="1"/>
          </p:cNvSpPr>
          <p:nvPr>
            <p:ph type="ctrTitle"/>
          </p:nvPr>
        </p:nvSpPr>
        <p:spPr>
          <a:xfrm>
            <a:off x="4257825" y="597000"/>
            <a:ext cx="43104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g2a91df6deed_0_111"/>
          <p:cNvSpPr txBox="1">
            <a:spLocks noGrp="1"/>
          </p:cNvSpPr>
          <p:nvPr>
            <p:ph type="subTitle" idx="1"/>
          </p:nvPr>
        </p:nvSpPr>
        <p:spPr>
          <a:xfrm>
            <a:off x="4257825" y="1997600"/>
            <a:ext cx="44826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g2a91df6deed_0_111"/>
          <p:cNvSpPr/>
          <p:nvPr/>
        </p:nvSpPr>
        <p:spPr>
          <a:xfrm rot="5400000">
            <a:off x="-424775" y="424775"/>
            <a:ext cx="5143500" cy="4293950"/>
          </a:xfrm>
          <a:prstGeom prst="flowChartManualInpu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g2a91df6deed_0_111"/>
          <p:cNvSpPr txBox="1">
            <a:spLocks noGrp="1"/>
          </p:cNvSpPr>
          <p:nvPr>
            <p:ph type="ctrTitle" idx="2"/>
          </p:nvPr>
        </p:nvSpPr>
        <p:spPr>
          <a:xfrm>
            <a:off x="290700" y="812625"/>
            <a:ext cx="31536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g2a91df6deed_0_111"/>
          <p:cNvSpPr txBox="1">
            <a:spLocks noGrp="1"/>
          </p:cNvSpPr>
          <p:nvPr>
            <p:ph type="subTitle" idx="3"/>
          </p:nvPr>
        </p:nvSpPr>
        <p:spPr>
          <a:xfrm>
            <a:off x="290700" y="1997600"/>
            <a:ext cx="3014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6" name="Google Shape;36;g2a91df6deed_0_111"/>
          <p:cNvPicPr preferRelativeResize="0"/>
          <p:nvPr/>
        </p:nvPicPr>
        <p:blipFill rotWithShape="1">
          <a:blip r:embed="rId2">
            <a:alphaModFix/>
          </a:blip>
          <a:srcRect l="59" r="59"/>
          <a:stretch/>
        </p:blipFill>
        <p:spPr>
          <a:xfrm>
            <a:off x="8004337" y="158713"/>
            <a:ext cx="976414" cy="41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sldNum" idx="12"/>
          </p:nvPr>
        </p:nvSpPr>
        <p:spPr>
          <a:xfrm>
            <a:off x="8170479" y="4767263"/>
            <a:ext cx="810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6000"/>
            <a:ext cx="9165600" cy="51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"/>
          <p:cNvSpPr txBox="1">
            <a:spLocks noGrp="1"/>
          </p:cNvSpPr>
          <p:nvPr>
            <p:ph type="ctrTitle"/>
          </p:nvPr>
        </p:nvSpPr>
        <p:spPr>
          <a:xfrm>
            <a:off x="339599" y="3429736"/>
            <a:ext cx="8762400" cy="101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nl-BE">
                <a:solidFill>
                  <a:srgbClr val="FFFFFF"/>
                </a:solidFill>
              </a:rPr>
              <a:t>Vernieuwing rotonde Opglabbeek 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1"/>
          <p:cNvSpPr txBox="1">
            <a:spLocks noGrp="1"/>
          </p:cNvSpPr>
          <p:nvPr>
            <p:ph type="subTitle" idx="1"/>
          </p:nvPr>
        </p:nvSpPr>
        <p:spPr>
          <a:xfrm>
            <a:off x="344491" y="4339941"/>
            <a:ext cx="77103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nl-BE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Infosessie – </a:t>
            </a:r>
            <a:r>
              <a:rPr lang="nl-BE" sz="2400">
                <a:solidFill>
                  <a:srgbClr val="FFFFFF"/>
                </a:solidFill>
              </a:rPr>
              <a:t>16 januari 2024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1"/>
          <p:cNvSpPr txBox="1"/>
          <p:nvPr/>
        </p:nvSpPr>
        <p:spPr>
          <a:xfrm>
            <a:off x="-1282535" y="1650670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a91df6deed_0_133"/>
          <p:cNvSpPr txBox="1">
            <a:spLocks noGrp="1"/>
          </p:cNvSpPr>
          <p:nvPr>
            <p:ph type="ctrTitle"/>
          </p:nvPr>
        </p:nvSpPr>
        <p:spPr>
          <a:xfrm>
            <a:off x="4257825" y="597000"/>
            <a:ext cx="43104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nl-BE"/>
              <a:t>Uitvoering werken</a:t>
            </a:r>
            <a:endParaRPr/>
          </a:p>
        </p:txBody>
      </p:sp>
      <p:sp>
        <p:nvSpPr>
          <p:cNvPr id="103" name="Google Shape;103;g2a91df6deed_0_133"/>
          <p:cNvSpPr txBox="1">
            <a:spLocks noGrp="1"/>
          </p:cNvSpPr>
          <p:nvPr>
            <p:ph type="subTitle" idx="1"/>
          </p:nvPr>
        </p:nvSpPr>
        <p:spPr>
          <a:xfrm>
            <a:off x="4257825" y="1997600"/>
            <a:ext cx="44826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r>
              <a:rPr lang="nl-BE"/>
              <a:t>Peter Stulens - projectmanager AWV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5fb33183f_0_32"/>
          <p:cNvSpPr txBox="1">
            <a:spLocks noGrp="1"/>
          </p:cNvSpPr>
          <p:nvPr>
            <p:ph type="subTitle" idx="2"/>
          </p:nvPr>
        </p:nvSpPr>
        <p:spPr>
          <a:xfrm>
            <a:off x="729000" y="808800"/>
            <a:ext cx="70245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3000"/>
              <a:t>3 fases </a:t>
            </a:r>
            <a:endParaRPr sz="3000"/>
          </a:p>
        </p:txBody>
      </p:sp>
      <p:sp>
        <p:nvSpPr>
          <p:cNvPr id="109" name="Google Shape;109;g205fb33183f_0_32"/>
          <p:cNvSpPr txBox="1">
            <a:spLocks noGrp="1"/>
          </p:cNvSpPr>
          <p:nvPr>
            <p:ph type="title"/>
          </p:nvPr>
        </p:nvSpPr>
        <p:spPr>
          <a:xfrm>
            <a:off x="729000" y="0"/>
            <a:ext cx="70245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nl-BE"/>
              <a:t>Uitvoering werken </a:t>
            </a:r>
            <a:endParaRPr/>
          </a:p>
        </p:txBody>
      </p:sp>
      <p:sp>
        <p:nvSpPr>
          <p:cNvPr id="110" name="Google Shape;110;g205fb33183f_0_32"/>
          <p:cNvSpPr txBox="1"/>
          <p:nvPr/>
        </p:nvSpPr>
        <p:spPr>
          <a:xfrm>
            <a:off x="729000" y="1552800"/>
            <a:ext cx="3874200" cy="358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libri"/>
              <a:buAutoNum type="arabicPeriod"/>
            </a:pPr>
            <a:r>
              <a:rPr lang="nl-BE" sz="20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Weg naar As, Weg naar Zwartberg, Dorpsplein </a:t>
            </a:r>
            <a:br>
              <a:rPr lang="nl-BE" sz="20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</a:br>
            <a:r>
              <a:rPr lang="nl-BE" sz="2000" b="1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4 weken</a:t>
            </a:r>
            <a:r>
              <a:rPr lang="nl-BE" sz="20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 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libri"/>
              <a:buAutoNum type="arabicPeriod"/>
            </a:pPr>
            <a:endParaRPr lang="nl-BE" sz="2000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</a:ext>
              </a:extLst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libri"/>
              <a:buAutoNum type="arabicPeriod"/>
            </a:pPr>
            <a:r>
              <a:rPr lang="nl-BE" sz="20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Weg naar As &amp; Dorpsplein </a:t>
            </a:r>
            <a:br>
              <a:rPr lang="nl-BE" sz="20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</a:br>
            <a:r>
              <a:rPr lang="nl-BE" sz="2000" b="1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4 weken</a:t>
            </a:r>
            <a:r>
              <a:rPr lang="nl-BE" sz="20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 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libri"/>
              <a:buAutoNum type="arabicPeriod"/>
            </a:pPr>
            <a:endParaRPr sz="2000" b="0" i="0" u="none" strike="noStrike" cap="none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libri"/>
              <a:buAutoNum type="arabicPeriod"/>
            </a:pPr>
            <a:r>
              <a:rPr lang="nl-BE" sz="20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Asfaltering</a:t>
            </a:r>
            <a:br>
              <a:rPr lang="nl-BE" sz="20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2000" b="1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1 nacht</a:t>
            </a:r>
            <a:r>
              <a:rPr lang="nl-BE" sz="20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0" i="0" u="none" strike="noStrike" cap="none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g205fb33183f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834" y="0"/>
            <a:ext cx="490993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a91df6deed_0_139"/>
          <p:cNvSpPr txBox="1">
            <a:spLocks noGrp="1"/>
          </p:cNvSpPr>
          <p:nvPr>
            <p:ph type="subTitle" idx="2"/>
          </p:nvPr>
        </p:nvSpPr>
        <p:spPr>
          <a:xfrm>
            <a:off x="576600" y="808800"/>
            <a:ext cx="70245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3000"/>
              <a:t>Fase 1 </a:t>
            </a:r>
            <a:endParaRPr sz="3000"/>
          </a:p>
        </p:txBody>
      </p:sp>
      <p:sp>
        <p:nvSpPr>
          <p:cNvPr id="117" name="Google Shape;117;g2a91df6deed_0_139"/>
          <p:cNvSpPr txBox="1">
            <a:spLocks noGrp="1"/>
          </p:cNvSpPr>
          <p:nvPr>
            <p:ph type="title"/>
          </p:nvPr>
        </p:nvSpPr>
        <p:spPr>
          <a:xfrm>
            <a:off x="500400" y="0"/>
            <a:ext cx="70245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nl-BE"/>
              <a:t>Uitvoering werken </a:t>
            </a:r>
            <a:endParaRPr/>
          </a:p>
        </p:txBody>
      </p:sp>
      <p:sp>
        <p:nvSpPr>
          <p:cNvPr id="118" name="Google Shape;118;g2a91df6deed_0_139"/>
          <p:cNvSpPr txBox="1"/>
          <p:nvPr/>
        </p:nvSpPr>
        <p:spPr>
          <a:xfrm>
            <a:off x="729000" y="1552800"/>
            <a:ext cx="84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g2a91df6deed_0_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9401" y="0"/>
            <a:ext cx="483460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a91df6deed_0_139"/>
          <p:cNvPicPr preferRelativeResize="0"/>
          <p:nvPr/>
        </p:nvPicPr>
        <p:blipFill rotWithShape="1">
          <a:blip r:embed="rId4">
            <a:alphaModFix/>
          </a:blip>
          <a:srcRect b="9016"/>
          <a:stretch/>
        </p:blipFill>
        <p:spPr>
          <a:xfrm>
            <a:off x="729000" y="3108500"/>
            <a:ext cx="3178976" cy="198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a91df6deed_0_145"/>
          <p:cNvSpPr txBox="1">
            <a:spLocks noGrp="1"/>
          </p:cNvSpPr>
          <p:nvPr>
            <p:ph type="subTitle" idx="2"/>
          </p:nvPr>
        </p:nvSpPr>
        <p:spPr>
          <a:xfrm>
            <a:off x="546650" y="808800"/>
            <a:ext cx="70245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3000"/>
              <a:t>Fase </a:t>
            </a:r>
            <a:r>
              <a:rPr lang="nl-BE" sz="30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2</a:t>
            </a:r>
            <a:r>
              <a:rPr lang="nl-BE" sz="3000"/>
              <a:t> </a:t>
            </a:r>
            <a:endParaRPr sz="3000"/>
          </a:p>
        </p:txBody>
      </p:sp>
      <p:sp>
        <p:nvSpPr>
          <p:cNvPr id="126" name="Google Shape;126;g2a91df6deed_0_145"/>
          <p:cNvSpPr txBox="1">
            <a:spLocks noGrp="1"/>
          </p:cNvSpPr>
          <p:nvPr>
            <p:ph type="title"/>
          </p:nvPr>
        </p:nvSpPr>
        <p:spPr>
          <a:xfrm>
            <a:off x="546650" y="0"/>
            <a:ext cx="70245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nl-BE"/>
              <a:t>Uitvoering werken </a:t>
            </a:r>
            <a:endParaRPr/>
          </a:p>
        </p:txBody>
      </p:sp>
      <p:sp>
        <p:nvSpPr>
          <p:cNvPr id="127" name="Google Shape;127;g2a91df6deed_0_145"/>
          <p:cNvSpPr txBox="1"/>
          <p:nvPr/>
        </p:nvSpPr>
        <p:spPr>
          <a:xfrm>
            <a:off x="729000" y="1552800"/>
            <a:ext cx="84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g2a91df6deed_0_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9401" y="0"/>
            <a:ext cx="483460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a91df6deed_0_145"/>
          <p:cNvPicPr preferRelativeResize="0"/>
          <p:nvPr/>
        </p:nvPicPr>
        <p:blipFill rotWithShape="1">
          <a:blip r:embed="rId4">
            <a:alphaModFix/>
          </a:blip>
          <a:srcRect b="8775"/>
          <a:stretch/>
        </p:blipFill>
        <p:spPr>
          <a:xfrm>
            <a:off x="624550" y="3168175"/>
            <a:ext cx="3144524" cy="18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ae1c260c87_1_1"/>
          <p:cNvSpPr txBox="1">
            <a:spLocks noGrp="1"/>
          </p:cNvSpPr>
          <p:nvPr>
            <p:ph type="subTitle" idx="2"/>
          </p:nvPr>
        </p:nvSpPr>
        <p:spPr>
          <a:xfrm>
            <a:off x="546650" y="808800"/>
            <a:ext cx="70245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3000"/>
              <a:t>Fase 1 &amp; 2 </a:t>
            </a:r>
            <a:endParaRPr sz="3000"/>
          </a:p>
        </p:txBody>
      </p:sp>
      <p:sp>
        <p:nvSpPr>
          <p:cNvPr id="135" name="Google Shape;135;g2ae1c260c87_1_1"/>
          <p:cNvSpPr txBox="1">
            <a:spLocks noGrp="1"/>
          </p:cNvSpPr>
          <p:nvPr>
            <p:ph type="title"/>
          </p:nvPr>
        </p:nvSpPr>
        <p:spPr>
          <a:xfrm>
            <a:off x="546650" y="0"/>
            <a:ext cx="70245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nl-BE"/>
              <a:t>Fietsomleiding</a:t>
            </a:r>
            <a:endParaRPr/>
          </a:p>
        </p:txBody>
      </p:sp>
      <p:sp>
        <p:nvSpPr>
          <p:cNvPr id="136" name="Google Shape;136;g2ae1c260c87_1_1"/>
          <p:cNvSpPr txBox="1"/>
          <p:nvPr/>
        </p:nvSpPr>
        <p:spPr>
          <a:xfrm>
            <a:off x="729000" y="1552800"/>
            <a:ext cx="84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g2ae1c260c87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2475" y="121550"/>
            <a:ext cx="5435976" cy="4984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/>
          <p:nvPr/>
        </p:nvSpPr>
        <p:spPr>
          <a:xfrm>
            <a:off x="4190775" y="1198050"/>
            <a:ext cx="4616700" cy="317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4552568" y="1923678"/>
            <a:ext cx="4483928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nl-BE" sz="36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Communicatie &amp; contact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4572000" y="2732478"/>
            <a:ext cx="5448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Calibri"/>
              <a:buNone/>
            </a:pPr>
            <a:r>
              <a:rPr lang="nl-BE" sz="15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Griet GEEBELEN– Omgevingsmanager AWV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729000" y="0"/>
            <a:ext cx="70245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nl-BE"/>
              <a:t>Communicatie brede publiek</a:t>
            </a:r>
            <a:endParaRPr/>
          </a:p>
        </p:txBody>
      </p:sp>
      <p:cxnSp>
        <p:nvCxnSpPr>
          <p:cNvPr id="151" name="Google Shape;151;p26"/>
          <p:cNvCxnSpPr/>
          <p:nvPr/>
        </p:nvCxnSpPr>
        <p:spPr>
          <a:xfrm rot="10800000">
            <a:off x="878774" y="1011730"/>
            <a:ext cx="0" cy="2085109"/>
          </a:xfrm>
          <a:prstGeom prst="straightConnector1">
            <a:avLst/>
          </a:prstGeom>
          <a:noFill/>
          <a:ln w="2857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2" name="Google Shape;152;p26"/>
          <p:cNvCxnSpPr/>
          <p:nvPr/>
        </p:nvCxnSpPr>
        <p:spPr>
          <a:xfrm rot="10800000">
            <a:off x="2370316" y="997873"/>
            <a:ext cx="0" cy="2085109"/>
          </a:xfrm>
          <a:prstGeom prst="straightConnector1">
            <a:avLst/>
          </a:prstGeom>
          <a:noFill/>
          <a:ln w="2857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" name="Google Shape;153;p26"/>
          <p:cNvCxnSpPr/>
          <p:nvPr/>
        </p:nvCxnSpPr>
        <p:spPr>
          <a:xfrm rot="10800000">
            <a:off x="4002383" y="995895"/>
            <a:ext cx="0" cy="2085109"/>
          </a:xfrm>
          <a:prstGeom prst="straightConnector1">
            <a:avLst/>
          </a:prstGeom>
          <a:noFill/>
          <a:ln w="2857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4" name="Google Shape;154;p26"/>
          <p:cNvCxnSpPr/>
          <p:nvPr/>
        </p:nvCxnSpPr>
        <p:spPr>
          <a:xfrm rot="10800000">
            <a:off x="5618220" y="995897"/>
            <a:ext cx="0" cy="2085109"/>
          </a:xfrm>
          <a:prstGeom prst="straightConnector1">
            <a:avLst/>
          </a:prstGeom>
          <a:noFill/>
          <a:ln w="2857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" name="Google Shape;155;p26"/>
          <p:cNvCxnSpPr/>
          <p:nvPr/>
        </p:nvCxnSpPr>
        <p:spPr>
          <a:xfrm rot="10800000">
            <a:off x="7226135" y="986004"/>
            <a:ext cx="0" cy="2085109"/>
          </a:xfrm>
          <a:prstGeom prst="straightConnector1">
            <a:avLst/>
          </a:prstGeom>
          <a:noFill/>
          <a:ln w="2857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6" name="Google Shape;156;p26" descr="Document met effen opvull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2243" y="3127254"/>
            <a:ext cx="704620" cy="70462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/>
          <p:nvPr/>
        </p:nvSpPr>
        <p:spPr>
          <a:xfrm>
            <a:off x="905326" y="1030143"/>
            <a:ext cx="1173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BE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 &amp; contact op </a:t>
            </a:r>
            <a:r>
              <a:rPr lang="nl-BE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webpagina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4028509" y="1026680"/>
            <a:ext cx="117367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BE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Bewoners- brieven </a:t>
            </a:r>
            <a:r>
              <a:rPr lang="nl-BE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omgeving projectzone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2395250" y="1026675"/>
            <a:ext cx="1303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BE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Schrijf je in op digitale </a:t>
            </a:r>
            <a:r>
              <a:rPr lang="nl-BE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nieuwsbrief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5648303" y="1029147"/>
            <a:ext cx="1173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BE" sz="1600" b="1">
                <a:latin typeface="Calibri"/>
                <a:ea typeface="Calibri"/>
                <a:cs typeface="Calibri"/>
                <a:sym typeface="Calibri"/>
              </a:rPr>
              <a:t>Gemeente</a:t>
            </a:r>
            <a:r>
              <a:rPr lang="nl-BE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l-B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infomagazine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l-B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website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nl-B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social media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7262170" y="1011728"/>
            <a:ext cx="1173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BE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(Online) </a:t>
            </a:r>
            <a:r>
              <a:rPr lang="nl-BE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infosessies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6" descr="E-mail met effen opvull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6935" y="3185167"/>
            <a:ext cx="608612" cy="60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 descr="Onlinevergadering met effen opvull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7934" y="3127254"/>
            <a:ext cx="725091" cy="72509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6"/>
          <p:cNvSpPr/>
          <p:nvPr/>
        </p:nvSpPr>
        <p:spPr>
          <a:xfrm>
            <a:off x="2698473" y="3014699"/>
            <a:ext cx="900000" cy="900000"/>
          </a:xfrm>
          <a:prstGeom prst="rect">
            <a:avLst/>
          </a:prstGeom>
          <a:noFill/>
          <a:ln w="28575" cap="flat" cmpd="sng">
            <a:solidFill>
              <a:srgbClr val="DB6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6"/>
          <p:cNvSpPr/>
          <p:nvPr/>
        </p:nvSpPr>
        <p:spPr>
          <a:xfrm>
            <a:off x="4382466" y="3026556"/>
            <a:ext cx="900000" cy="900000"/>
          </a:xfrm>
          <a:prstGeom prst="rect">
            <a:avLst/>
          </a:prstGeom>
          <a:noFill/>
          <a:ln w="28575" cap="flat" cmpd="sng">
            <a:solidFill>
              <a:srgbClr val="DB6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6"/>
          <p:cNvSpPr/>
          <p:nvPr/>
        </p:nvSpPr>
        <p:spPr>
          <a:xfrm>
            <a:off x="5934896" y="3047917"/>
            <a:ext cx="900000" cy="900000"/>
          </a:xfrm>
          <a:prstGeom prst="rect">
            <a:avLst/>
          </a:prstGeom>
          <a:noFill/>
          <a:ln w="28575" cap="flat" cmpd="sng">
            <a:solidFill>
              <a:srgbClr val="DB6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6"/>
          <p:cNvSpPr/>
          <p:nvPr/>
        </p:nvSpPr>
        <p:spPr>
          <a:xfrm>
            <a:off x="7545232" y="3014699"/>
            <a:ext cx="900000" cy="900000"/>
          </a:xfrm>
          <a:prstGeom prst="rect">
            <a:avLst/>
          </a:prstGeom>
          <a:noFill/>
          <a:ln w="28575" cap="flat" cmpd="sng">
            <a:solidFill>
              <a:srgbClr val="DB6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4947" y="2970510"/>
            <a:ext cx="1017238" cy="1017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 descr="Ziekenhuis met effen opvull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18393" y="3121418"/>
            <a:ext cx="739903" cy="73990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/>
          <p:nvPr/>
        </p:nvSpPr>
        <p:spPr>
          <a:xfrm>
            <a:off x="1182411" y="3033167"/>
            <a:ext cx="900000" cy="900000"/>
          </a:xfrm>
          <a:prstGeom prst="rect">
            <a:avLst/>
          </a:prstGeom>
          <a:noFill/>
          <a:ln w="28575" cap="flat" cmpd="sng">
            <a:solidFill>
              <a:srgbClr val="DB6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2022141" y="4391990"/>
            <a:ext cx="559928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C30"/>
              </a:buClr>
              <a:buSzPts val="1600"/>
              <a:buFont typeface="Arial"/>
              <a:buNone/>
            </a:pPr>
            <a:r>
              <a:rPr lang="nl-BE" sz="1600" b="0" i="0" u="none" strike="noStrike" cap="none">
                <a:solidFill>
                  <a:srgbClr val="DB6C30"/>
                </a:solidFill>
                <a:latin typeface="Calibri"/>
                <a:ea typeface="Calibri"/>
                <a:cs typeface="Calibri"/>
                <a:sym typeface="Calibri"/>
              </a:rPr>
              <a:t>wegenenverkeer.be/</a:t>
            </a:r>
            <a:r>
              <a:rPr lang="nl-BE" sz="1600">
                <a:solidFill>
                  <a:srgbClr val="DB6C30"/>
                </a:solidFill>
                <a:latin typeface="Calibri"/>
                <a:ea typeface="Calibri"/>
                <a:cs typeface="Calibri"/>
                <a:sym typeface="Calibri"/>
              </a:rPr>
              <a:t>oudsbergen</a:t>
            </a:r>
            <a:endParaRPr sz="1600" b="0" i="0" u="none" strike="noStrike" cap="none">
              <a:solidFill>
                <a:srgbClr val="DB6C3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6" descr="Lijn met pijl: Curve in wijzerzin met effen opvull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 flipH="1">
            <a:off x="1246634" y="4036379"/>
            <a:ext cx="832371" cy="832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05fb33183f_0_120"/>
          <p:cNvSpPr txBox="1">
            <a:spLocks noGrp="1"/>
          </p:cNvSpPr>
          <p:nvPr>
            <p:ph type="subTitle" idx="2"/>
          </p:nvPr>
        </p:nvSpPr>
        <p:spPr>
          <a:xfrm>
            <a:off x="729000" y="808800"/>
            <a:ext cx="77118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 sz="2400"/>
              <a:t>Algemene vragen over het project en de bereikbaarheid</a:t>
            </a:r>
            <a:endParaRPr sz="2400"/>
          </a:p>
        </p:txBody>
      </p:sp>
      <p:sp>
        <p:nvSpPr>
          <p:cNvPr id="178" name="Google Shape;178;g205fb33183f_0_120"/>
          <p:cNvSpPr txBox="1">
            <a:spLocks noGrp="1"/>
          </p:cNvSpPr>
          <p:nvPr>
            <p:ph type="title"/>
          </p:nvPr>
        </p:nvSpPr>
        <p:spPr>
          <a:xfrm>
            <a:off x="729000" y="0"/>
            <a:ext cx="70245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nl-BE"/>
              <a:t>Contact</a:t>
            </a:r>
            <a:endParaRPr/>
          </a:p>
        </p:txBody>
      </p:sp>
      <p:sp>
        <p:nvSpPr>
          <p:cNvPr id="179" name="Google Shape;179;g205fb33183f_0_120"/>
          <p:cNvSpPr txBox="1">
            <a:spLocks noGrp="1"/>
          </p:cNvSpPr>
          <p:nvPr>
            <p:ph type="body" idx="1"/>
          </p:nvPr>
        </p:nvSpPr>
        <p:spPr>
          <a:xfrm>
            <a:off x="729000" y="1664525"/>
            <a:ext cx="7711800" cy="11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libri"/>
              <a:buChar char="•"/>
            </a:pPr>
            <a:r>
              <a:rPr lang="nl-BE" sz="2000" b="1"/>
              <a:t>Omgevingsmanager</a:t>
            </a:r>
            <a:r>
              <a:rPr lang="nl-BE" sz="2000"/>
              <a:t> Wegen en Verkeer</a:t>
            </a:r>
            <a:endParaRPr sz="2000"/>
          </a:p>
          <a:p>
            <a:pPr marL="457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libri"/>
              <a:buChar char="•"/>
            </a:pPr>
            <a:r>
              <a:rPr lang="nl-BE" sz="2000"/>
              <a:t>Mail: bereikbaar.limburg@wegenenverkeer.be</a:t>
            </a:r>
            <a:endParaRPr sz="2000"/>
          </a:p>
          <a:p>
            <a:pPr marL="457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libri"/>
              <a:buChar char="•"/>
            </a:pPr>
            <a:r>
              <a:rPr lang="nl-BE" sz="2000"/>
              <a:t>Bel 0465 09 40 84 (tijdens de kantooruren)</a:t>
            </a:r>
            <a:endParaRPr sz="2000"/>
          </a:p>
          <a:p>
            <a:pPr marL="12065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</a:pPr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/>
        </p:nvSpPr>
        <p:spPr>
          <a:xfrm>
            <a:off x="4552568" y="1923678"/>
            <a:ext cx="3907864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nl-BE" sz="3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We horen graag je vragen…. </a:t>
            </a:r>
            <a:endParaRPr sz="36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729000" y="158725"/>
            <a:ext cx="70245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nl-BE"/>
              <a:t>Bedankt voor je aandacht!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55576" y="1131590"/>
            <a:ext cx="7711800" cy="3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libri"/>
              <a:buChar char="•"/>
            </a:pPr>
            <a:r>
              <a:rPr lang="nl-BE" sz="2400"/>
              <a:t>Welkom</a:t>
            </a:r>
            <a:endParaRPr sz="2400"/>
          </a:p>
          <a:p>
            <a:pPr marL="285750" marR="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libri"/>
              <a:buChar char="•"/>
            </a:pPr>
            <a:r>
              <a:rPr lang="nl-BE" sz="2400"/>
              <a:t>Project </a:t>
            </a:r>
            <a:endParaRPr sz="2400"/>
          </a:p>
          <a:p>
            <a:pPr marL="285750" marR="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libri"/>
              <a:buChar char="•"/>
            </a:pPr>
            <a:r>
              <a:rPr lang="nl-BE" sz="2400"/>
              <a:t>Planning werken </a:t>
            </a:r>
            <a:endParaRPr sz="2400"/>
          </a:p>
          <a:p>
            <a:pPr marL="285750" marR="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nl-BE" sz="2400"/>
              <a:t>Uitvoering werken </a:t>
            </a:r>
            <a:endParaRPr sz="2400"/>
          </a:p>
          <a:p>
            <a:pPr marL="285750" marR="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libri"/>
              <a:buChar char="•"/>
            </a:pPr>
            <a:r>
              <a:rPr lang="nl-BE" sz="2400"/>
              <a:t>Communicatie en contact</a:t>
            </a:r>
            <a:endParaRPr sz="2400"/>
          </a:p>
          <a:p>
            <a:pPr marL="285750" marR="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libri"/>
              <a:buChar char="•"/>
            </a:pPr>
            <a:r>
              <a:rPr lang="nl-BE" sz="2400"/>
              <a:t>Vragenronde</a:t>
            </a:r>
            <a:endParaRPr sz="2400"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29000" y="0"/>
            <a:ext cx="70245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nl-BE"/>
              <a:t>Inhoud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a91df6deed_0_3"/>
          <p:cNvSpPr txBox="1">
            <a:spLocks noGrp="1"/>
          </p:cNvSpPr>
          <p:nvPr>
            <p:ph type="ctrTitle"/>
          </p:nvPr>
        </p:nvSpPr>
        <p:spPr>
          <a:xfrm>
            <a:off x="4257825" y="597000"/>
            <a:ext cx="43104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nl-BE"/>
              <a:t>Welkom</a:t>
            </a:r>
            <a:endParaRPr/>
          </a:p>
        </p:txBody>
      </p:sp>
      <p:sp>
        <p:nvSpPr>
          <p:cNvPr id="56" name="Google Shape;56;g2a91df6deed_0_3"/>
          <p:cNvSpPr txBox="1">
            <a:spLocks noGrp="1"/>
          </p:cNvSpPr>
          <p:nvPr>
            <p:ph type="subTitle" idx="1"/>
          </p:nvPr>
        </p:nvSpPr>
        <p:spPr>
          <a:xfrm>
            <a:off x="4257825" y="1997600"/>
            <a:ext cx="44826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r>
              <a:rPr lang="nl-BE"/>
              <a:t>Marco Goossens - burgemeester Oudsbergen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a91df6deed_0_120"/>
          <p:cNvSpPr txBox="1">
            <a:spLocks noGrp="1"/>
          </p:cNvSpPr>
          <p:nvPr>
            <p:ph type="ctrTitle"/>
          </p:nvPr>
        </p:nvSpPr>
        <p:spPr>
          <a:xfrm>
            <a:off x="4257825" y="597000"/>
            <a:ext cx="43104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nl-BE"/>
              <a:t>Project</a:t>
            </a:r>
            <a:endParaRPr/>
          </a:p>
        </p:txBody>
      </p:sp>
      <p:sp>
        <p:nvSpPr>
          <p:cNvPr id="62" name="Google Shape;62;g2a91df6deed_0_120"/>
          <p:cNvSpPr txBox="1">
            <a:spLocks noGrp="1"/>
          </p:cNvSpPr>
          <p:nvPr>
            <p:ph type="subTitle" idx="1"/>
          </p:nvPr>
        </p:nvSpPr>
        <p:spPr>
          <a:xfrm>
            <a:off x="4257825" y="1997600"/>
            <a:ext cx="44826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r>
              <a:rPr lang="nl-BE"/>
              <a:t>Peter Stulens - projectmanager AWV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05fb33183f_0_24"/>
          <p:cNvSpPr txBox="1">
            <a:spLocks noGrp="1"/>
          </p:cNvSpPr>
          <p:nvPr>
            <p:ph type="title"/>
          </p:nvPr>
        </p:nvSpPr>
        <p:spPr>
          <a:xfrm>
            <a:off x="683732" y="213698"/>
            <a:ext cx="70245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nl-BE" dirty="0"/>
              <a:t>Project </a:t>
            </a:r>
            <a:endParaRPr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1A8C258-9EC4-B059-FACD-73159AAC4D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15200" t="-22346" r="8897" b="-11755"/>
          <a:stretch/>
        </p:blipFill>
        <p:spPr>
          <a:xfrm>
            <a:off x="-1409414" y="659957"/>
            <a:ext cx="4594178" cy="4346611"/>
          </a:xfrm>
          <a:custGeom>
            <a:avLst/>
            <a:gdLst>
              <a:gd name="connsiteX0" fmla="*/ 0 w 3112313"/>
              <a:gd name="connsiteY0" fmla="*/ 0 h 2944600"/>
              <a:gd name="connsiteX1" fmla="*/ 2650880 w 3112313"/>
              <a:gd name="connsiteY1" fmla="*/ 0 h 2944600"/>
              <a:gd name="connsiteX2" fmla="*/ 3112313 w 3112313"/>
              <a:gd name="connsiteY2" fmla="*/ 2944600 h 2944600"/>
              <a:gd name="connsiteX3" fmla="*/ 461432 w 3112313"/>
              <a:gd name="connsiteY3" fmla="*/ 2944600 h 29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2313" h="2944600">
                <a:moveTo>
                  <a:pt x="0" y="0"/>
                </a:moveTo>
                <a:lnTo>
                  <a:pt x="2650880" y="0"/>
                </a:lnTo>
                <a:lnTo>
                  <a:pt x="3112313" y="2944600"/>
                </a:lnTo>
                <a:lnTo>
                  <a:pt x="461432" y="29446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ACCA7F-7987-5558-2172-423F007C790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l="10364" r="10364"/>
          <a:stretch>
            <a:fillRect/>
          </a:stretch>
        </p:blipFill>
        <p:spPr>
          <a:xfrm>
            <a:off x="2794407" y="1385039"/>
            <a:ext cx="3425945" cy="3241330"/>
          </a:xfrm>
          <a:custGeom>
            <a:avLst/>
            <a:gdLst>
              <a:gd name="connsiteX0" fmla="*/ 0 w 3112313"/>
              <a:gd name="connsiteY0" fmla="*/ 0 h 2944599"/>
              <a:gd name="connsiteX1" fmla="*/ 2650881 w 3112313"/>
              <a:gd name="connsiteY1" fmla="*/ 0 h 2944599"/>
              <a:gd name="connsiteX2" fmla="*/ 3112313 w 3112313"/>
              <a:gd name="connsiteY2" fmla="*/ 2944599 h 2944599"/>
              <a:gd name="connsiteX3" fmla="*/ 461433 w 3112313"/>
              <a:gd name="connsiteY3" fmla="*/ 2944599 h 294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2313" h="2944599">
                <a:moveTo>
                  <a:pt x="0" y="0"/>
                </a:moveTo>
                <a:lnTo>
                  <a:pt x="2650881" y="0"/>
                </a:lnTo>
                <a:lnTo>
                  <a:pt x="3112313" y="2944599"/>
                </a:lnTo>
                <a:lnTo>
                  <a:pt x="461433" y="29445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E4D098E-6186-1540-D67A-99D985F2E6D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870" t="-26342" r="-11286" b="-3968"/>
          <a:stretch/>
        </p:blipFill>
        <p:spPr>
          <a:xfrm>
            <a:off x="5753969" y="544912"/>
            <a:ext cx="4463458" cy="4218158"/>
          </a:xfrm>
          <a:custGeom>
            <a:avLst/>
            <a:gdLst>
              <a:gd name="connsiteX0" fmla="*/ 0 w 3111700"/>
              <a:gd name="connsiteY0" fmla="*/ 0 h 2940689"/>
              <a:gd name="connsiteX1" fmla="*/ 2650880 w 3111700"/>
              <a:gd name="connsiteY1" fmla="*/ 0 h 2940689"/>
              <a:gd name="connsiteX2" fmla="*/ 3111700 w 3111700"/>
              <a:gd name="connsiteY2" fmla="*/ 2940689 h 2940689"/>
              <a:gd name="connsiteX3" fmla="*/ 460819 w 3111700"/>
              <a:gd name="connsiteY3" fmla="*/ 2940689 h 2940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1700" h="2940689">
                <a:moveTo>
                  <a:pt x="0" y="0"/>
                </a:moveTo>
                <a:lnTo>
                  <a:pt x="2650880" y="0"/>
                </a:lnTo>
                <a:lnTo>
                  <a:pt x="3111700" y="2940689"/>
                </a:lnTo>
                <a:lnTo>
                  <a:pt x="460819" y="2940689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aff783454d_0_7"/>
          <p:cNvSpPr txBox="1">
            <a:spLocks noGrp="1"/>
          </p:cNvSpPr>
          <p:nvPr>
            <p:ph type="title"/>
          </p:nvPr>
        </p:nvSpPr>
        <p:spPr>
          <a:xfrm>
            <a:off x="729000" y="0"/>
            <a:ext cx="70245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nl-BE"/>
              <a:t>Project </a:t>
            </a:r>
            <a:endParaRPr/>
          </a:p>
        </p:txBody>
      </p:sp>
      <p:sp>
        <p:nvSpPr>
          <p:cNvPr id="76" name="Google Shape;76;g2aff783454d_0_7"/>
          <p:cNvSpPr txBox="1">
            <a:spLocks noGrp="1"/>
          </p:cNvSpPr>
          <p:nvPr>
            <p:ph type="body" idx="1"/>
          </p:nvPr>
        </p:nvSpPr>
        <p:spPr>
          <a:xfrm>
            <a:off x="728999" y="1042625"/>
            <a:ext cx="3398100" cy="3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libri"/>
              <a:buChar char="•"/>
            </a:pPr>
            <a:r>
              <a:rPr lang="nl-BE" sz="2400"/>
              <a:t>Vrijliggende fietspaden </a:t>
            </a:r>
            <a:endParaRPr sz="2400"/>
          </a:p>
          <a:p>
            <a:pPr marL="28575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libri"/>
              <a:buChar char="•"/>
            </a:pPr>
            <a:r>
              <a:rPr lang="nl-BE" sz="2400"/>
              <a:t>Verhardingen &amp; groene zones </a:t>
            </a:r>
            <a:endParaRPr sz="2400"/>
          </a:p>
          <a:p>
            <a:pPr marL="28575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libri"/>
              <a:buChar char="•"/>
            </a:pPr>
            <a:r>
              <a:rPr lang="nl-BE" sz="2400"/>
              <a:t>4 veilige fietsoversteekplaatsen</a:t>
            </a:r>
            <a:endParaRPr sz="2400"/>
          </a:p>
        </p:txBody>
      </p:sp>
      <p:pic>
        <p:nvPicPr>
          <p:cNvPr id="77" name="Google Shape;77;g2aff783454d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8394" y="0"/>
            <a:ext cx="4745602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aff783454d_0_16"/>
          <p:cNvSpPr txBox="1">
            <a:spLocks noGrp="1"/>
          </p:cNvSpPr>
          <p:nvPr>
            <p:ph type="title"/>
          </p:nvPr>
        </p:nvSpPr>
        <p:spPr>
          <a:xfrm>
            <a:off x="699681" y="198782"/>
            <a:ext cx="70245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nl-BE"/>
              <a:t>Project </a:t>
            </a:r>
            <a:endParaRPr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FF4BB8C-2892-E268-E198-6CE7DCF794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2887" t="-15428" r="9584"/>
          <a:stretch/>
        </p:blipFill>
        <p:spPr>
          <a:xfrm>
            <a:off x="-797115" y="869133"/>
            <a:ext cx="4032345" cy="3741407"/>
          </a:xfrm>
          <a:custGeom>
            <a:avLst/>
            <a:gdLst>
              <a:gd name="connsiteX0" fmla="*/ 0 w 3493382"/>
              <a:gd name="connsiteY0" fmla="*/ 0 h 3241331"/>
              <a:gd name="connsiteX1" fmla="*/ 2938802 w 3493382"/>
              <a:gd name="connsiteY1" fmla="*/ 0 h 3241331"/>
              <a:gd name="connsiteX2" fmla="*/ 3493382 w 3493382"/>
              <a:gd name="connsiteY2" fmla="*/ 3241331 h 3241331"/>
              <a:gd name="connsiteX3" fmla="*/ 554580 w 3493382"/>
              <a:gd name="connsiteY3" fmla="*/ 3241331 h 324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382" h="3241331">
                <a:moveTo>
                  <a:pt x="0" y="0"/>
                </a:moveTo>
                <a:lnTo>
                  <a:pt x="2938802" y="0"/>
                </a:lnTo>
                <a:lnTo>
                  <a:pt x="3493382" y="3241331"/>
                </a:lnTo>
                <a:lnTo>
                  <a:pt x="554580" y="3241331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DED867C-87F7-A1BF-7E95-219A04C8C46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l="14078" r="5129"/>
          <a:stretch>
            <a:fillRect/>
          </a:stretch>
        </p:blipFill>
        <p:spPr>
          <a:xfrm>
            <a:off x="2811254" y="1369210"/>
            <a:ext cx="3493382" cy="3241330"/>
          </a:xfrm>
          <a:custGeom>
            <a:avLst/>
            <a:gdLst>
              <a:gd name="connsiteX0" fmla="*/ 0 w 3493382"/>
              <a:gd name="connsiteY0" fmla="*/ 0 h 3241330"/>
              <a:gd name="connsiteX1" fmla="*/ 2938802 w 3493382"/>
              <a:gd name="connsiteY1" fmla="*/ 0 h 3241330"/>
              <a:gd name="connsiteX2" fmla="*/ 3493382 w 3493382"/>
              <a:gd name="connsiteY2" fmla="*/ 3241330 h 3241330"/>
              <a:gd name="connsiteX3" fmla="*/ 554580 w 3493382"/>
              <a:gd name="connsiteY3" fmla="*/ 3241330 h 324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382" h="3241330">
                <a:moveTo>
                  <a:pt x="0" y="0"/>
                </a:moveTo>
                <a:lnTo>
                  <a:pt x="2938802" y="0"/>
                </a:lnTo>
                <a:lnTo>
                  <a:pt x="3493382" y="3241330"/>
                </a:lnTo>
                <a:lnTo>
                  <a:pt x="554580" y="324133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DE8EC90-476C-E543-B3E6-056E11DA368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9584" t="-11156" r="565" b="-1"/>
          <a:stretch/>
        </p:blipFill>
        <p:spPr>
          <a:xfrm>
            <a:off x="5827880" y="1007582"/>
            <a:ext cx="3883131" cy="3602958"/>
          </a:xfrm>
          <a:custGeom>
            <a:avLst/>
            <a:gdLst>
              <a:gd name="connsiteX0" fmla="*/ 0 w 3493381"/>
              <a:gd name="connsiteY0" fmla="*/ 0 h 3241329"/>
              <a:gd name="connsiteX1" fmla="*/ 2938802 w 3493381"/>
              <a:gd name="connsiteY1" fmla="*/ 0 h 3241329"/>
              <a:gd name="connsiteX2" fmla="*/ 3493381 w 3493381"/>
              <a:gd name="connsiteY2" fmla="*/ 3241329 h 3241329"/>
              <a:gd name="connsiteX3" fmla="*/ 554580 w 3493381"/>
              <a:gd name="connsiteY3" fmla="*/ 3241329 h 324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381" h="3241329">
                <a:moveTo>
                  <a:pt x="0" y="0"/>
                </a:moveTo>
                <a:lnTo>
                  <a:pt x="2938802" y="0"/>
                </a:lnTo>
                <a:lnTo>
                  <a:pt x="3493381" y="3241329"/>
                </a:lnTo>
                <a:lnTo>
                  <a:pt x="554580" y="3241329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a91df6deed_0_127"/>
          <p:cNvSpPr txBox="1">
            <a:spLocks noGrp="1"/>
          </p:cNvSpPr>
          <p:nvPr>
            <p:ph type="ctrTitle"/>
          </p:nvPr>
        </p:nvSpPr>
        <p:spPr>
          <a:xfrm>
            <a:off x="4257825" y="597000"/>
            <a:ext cx="43104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nl-BE"/>
              <a:t>Planning werken</a:t>
            </a:r>
            <a:endParaRPr/>
          </a:p>
        </p:txBody>
      </p:sp>
      <p:sp>
        <p:nvSpPr>
          <p:cNvPr id="91" name="Google Shape;91;g2a91df6deed_0_127"/>
          <p:cNvSpPr txBox="1">
            <a:spLocks noGrp="1"/>
          </p:cNvSpPr>
          <p:nvPr>
            <p:ph type="subTitle" idx="1"/>
          </p:nvPr>
        </p:nvSpPr>
        <p:spPr>
          <a:xfrm>
            <a:off x="4257825" y="1997600"/>
            <a:ext cx="44826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r>
              <a:rPr lang="nl-BE"/>
              <a:t>Peter Stulens - projectmanager AWV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dcb429b643_6_12"/>
          <p:cNvSpPr txBox="1">
            <a:spLocks noGrp="1"/>
          </p:cNvSpPr>
          <p:nvPr>
            <p:ph type="body" idx="1"/>
          </p:nvPr>
        </p:nvSpPr>
        <p:spPr>
          <a:xfrm>
            <a:off x="728999" y="1042615"/>
            <a:ext cx="7997100" cy="3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libri"/>
              <a:buChar char="•"/>
            </a:pPr>
            <a:r>
              <a:rPr lang="nl-BE" sz="2400"/>
              <a:t>Eind februari 2024: start nutsmaatschappijen</a:t>
            </a:r>
            <a:endParaRPr sz="2400"/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libri"/>
              <a:buChar char="○"/>
            </a:pPr>
            <a:r>
              <a:rPr lang="nl-BE" sz="2400"/>
              <a:t>Beperkte hinder </a:t>
            </a:r>
            <a:endParaRPr sz="2400"/>
          </a:p>
          <a:p>
            <a:pPr marL="28575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libri"/>
              <a:buChar char="•"/>
            </a:pPr>
            <a:r>
              <a:rPr lang="nl-BE" sz="2400"/>
              <a:t>Half maart 2024: start vernieuwing rotonde </a:t>
            </a:r>
            <a:endParaRPr sz="2400"/>
          </a:p>
          <a:p>
            <a:pPr marL="28575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libri"/>
              <a:buChar char="•"/>
            </a:pPr>
            <a:r>
              <a:rPr lang="nl-BE" sz="2400"/>
              <a:t>Half mei 2024: einde werken</a:t>
            </a:r>
            <a:endParaRPr sz="2400"/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/>
              <a:t>Op basis van gunstige werf- en weersomstandigheden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97" name="Google Shape;97;g1dcb429b643_6_12"/>
          <p:cNvSpPr txBox="1">
            <a:spLocks noGrp="1"/>
          </p:cNvSpPr>
          <p:nvPr>
            <p:ph type="title"/>
          </p:nvPr>
        </p:nvSpPr>
        <p:spPr>
          <a:xfrm>
            <a:off x="729000" y="0"/>
            <a:ext cx="70245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nl-BE"/>
              <a:t>Planning werken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wv_update">
  <a:themeElements>
    <a:clrScheme name="AWV_V2">
      <a:dk1>
        <a:srgbClr val="000000"/>
      </a:dk1>
      <a:lt1>
        <a:srgbClr val="FFFFFF"/>
      </a:lt1>
      <a:dk2>
        <a:srgbClr val="DB6C30"/>
      </a:dk2>
      <a:lt2>
        <a:srgbClr val="E7E6E6"/>
      </a:lt2>
      <a:accent1>
        <a:srgbClr val="F7902C"/>
      </a:accent1>
      <a:accent2>
        <a:srgbClr val="507B22"/>
      </a:accent2>
      <a:accent3>
        <a:srgbClr val="68A527"/>
      </a:accent3>
      <a:accent4>
        <a:srgbClr val="7DC130"/>
      </a:accent4>
      <a:accent5>
        <a:srgbClr val="0E5969"/>
      </a:accent5>
      <a:accent6>
        <a:srgbClr val="2089A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216</Words>
  <Application>Microsoft Macintosh PowerPoint</Application>
  <PresentationFormat>Diavoorstelling (16:9)</PresentationFormat>
  <Paragraphs>64</Paragraphs>
  <Slides>19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2" baseType="lpstr">
      <vt:lpstr>Arial</vt:lpstr>
      <vt:lpstr>Calibri</vt:lpstr>
      <vt:lpstr>awv_update</vt:lpstr>
      <vt:lpstr>Vernieuwing rotonde Opglabbeek </vt:lpstr>
      <vt:lpstr>Inhoud</vt:lpstr>
      <vt:lpstr>Welkom</vt:lpstr>
      <vt:lpstr>Project</vt:lpstr>
      <vt:lpstr>Project </vt:lpstr>
      <vt:lpstr>Project </vt:lpstr>
      <vt:lpstr>Project </vt:lpstr>
      <vt:lpstr>Planning werken</vt:lpstr>
      <vt:lpstr>Planning werken </vt:lpstr>
      <vt:lpstr>Uitvoering werken</vt:lpstr>
      <vt:lpstr>Uitvoering werken </vt:lpstr>
      <vt:lpstr>Uitvoering werken </vt:lpstr>
      <vt:lpstr>Uitvoering werken </vt:lpstr>
      <vt:lpstr>Fietsomleiding</vt:lpstr>
      <vt:lpstr>PowerPoint-presentatie</vt:lpstr>
      <vt:lpstr>Communicatie brede publiek</vt:lpstr>
      <vt:lpstr>Contact</vt:lpstr>
      <vt:lpstr>PowerPoint-presentatie</vt:lpstr>
      <vt:lpstr>Bedankt voor je aandacht!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Vernieuwing rotonde Opglabbeek </dc:title>
  <cp:lastModifiedBy>Griet Geebelen</cp:lastModifiedBy>
  <cp:revision>4</cp:revision>
  <dcterms:modified xsi:type="dcterms:W3CDTF">2024-01-16T13:56:21Z</dcterms:modified>
</cp:coreProperties>
</file>