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683" r:id="rId2"/>
    <p:sldMasterId id="2147483684" r:id="rId3"/>
  </p:sldMasterIdLst>
  <p:notesMasterIdLst>
    <p:notesMasterId r:id="rId42"/>
  </p:notesMasterIdLst>
  <p:handoutMasterIdLst>
    <p:handoutMasterId r:id="rId4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1" r:id="rId13"/>
    <p:sldId id="268" r:id="rId14"/>
    <p:sldId id="295" r:id="rId15"/>
    <p:sldId id="296" r:id="rId16"/>
    <p:sldId id="297" r:id="rId17"/>
    <p:sldId id="298" r:id="rId18"/>
    <p:sldId id="299" r:id="rId19"/>
    <p:sldId id="30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8"/>
    <p:restoredTop sz="94681"/>
  </p:normalViewPr>
  <p:slideViewPr>
    <p:cSldViewPr snapToGrid="0">
      <p:cViewPr varScale="1">
        <p:scale>
          <a:sx n="116" d="100"/>
          <a:sy n="116" d="100"/>
        </p:scale>
        <p:origin x="184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21BF6-5FC1-4BCF-BE0A-747F3E1102A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150478C-0924-48B7-81DD-8EF0B2DA4FFE}">
      <dgm:prSet phldrT="[Tekst]"/>
      <dgm:spPr/>
      <dgm:t>
        <a:bodyPr/>
        <a:lstStyle/>
        <a:p>
          <a:r>
            <a:rPr lang="nl-BE" dirty="0"/>
            <a:t>sept/okt ’19</a:t>
          </a:r>
        </a:p>
        <a:p>
          <a:r>
            <a:rPr lang="nl-BE" dirty="0"/>
            <a:t>  Vooronderzoeken bodem</a:t>
          </a:r>
        </a:p>
      </dgm:t>
    </dgm:pt>
    <dgm:pt modelId="{885F8AEB-B7B6-46DB-AEF4-1E6A0178DAFA}" type="parTrans" cxnId="{B3E62C01-1C26-4813-9C7D-ABEC1267A0CD}">
      <dgm:prSet/>
      <dgm:spPr/>
      <dgm:t>
        <a:bodyPr/>
        <a:lstStyle/>
        <a:p>
          <a:endParaRPr lang="nl-BE"/>
        </a:p>
      </dgm:t>
    </dgm:pt>
    <dgm:pt modelId="{2181E768-EF9C-4FC4-AC97-4F1752EF1DF7}" type="sibTrans" cxnId="{B3E62C01-1C26-4813-9C7D-ABEC1267A0CD}">
      <dgm:prSet/>
      <dgm:spPr/>
      <dgm:t>
        <a:bodyPr/>
        <a:lstStyle/>
        <a:p>
          <a:endParaRPr lang="nl-BE"/>
        </a:p>
      </dgm:t>
    </dgm:pt>
    <dgm:pt modelId="{34488C37-F8EC-4A5F-955E-B9DC9739F727}">
      <dgm:prSet phldrT="[Tekst]"/>
      <dgm:spPr/>
      <dgm:t>
        <a:bodyPr/>
        <a:lstStyle/>
        <a:p>
          <a:r>
            <a:rPr lang="nl-BE" dirty="0"/>
            <a:t>sept/okt ’20 </a:t>
          </a:r>
        </a:p>
        <a:p>
          <a:r>
            <a:rPr lang="nl-BE" dirty="0"/>
            <a:t>Voorbereidende werken aan kruispunt De </a:t>
          </a:r>
          <a:r>
            <a:rPr lang="nl-BE" dirty="0" err="1"/>
            <a:t>Merode</a:t>
          </a:r>
          <a:r>
            <a:rPr lang="nl-BE" dirty="0"/>
            <a:t>/Speelbroek in functie van de omleidingswegen tijdens de herinrichting</a:t>
          </a:r>
        </a:p>
      </dgm:t>
    </dgm:pt>
    <dgm:pt modelId="{DD9E4B8B-D35F-4DF4-A3DD-2A40469F6206}" type="parTrans" cxnId="{827F0D97-97F9-4B10-98E3-E0733FCA9344}">
      <dgm:prSet/>
      <dgm:spPr/>
      <dgm:t>
        <a:bodyPr/>
        <a:lstStyle/>
        <a:p>
          <a:endParaRPr lang="nl-BE"/>
        </a:p>
      </dgm:t>
    </dgm:pt>
    <dgm:pt modelId="{716A5128-93D4-4109-8AEF-F5F4A33AC4C8}" type="sibTrans" cxnId="{827F0D97-97F9-4B10-98E3-E0733FCA9344}">
      <dgm:prSet/>
      <dgm:spPr/>
      <dgm:t>
        <a:bodyPr/>
        <a:lstStyle/>
        <a:p>
          <a:endParaRPr lang="nl-BE"/>
        </a:p>
      </dgm:t>
    </dgm:pt>
    <dgm:pt modelId="{80BE407F-10DB-4C70-885B-B5C7400E29AB}">
      <dgm:prSet phldrT="[Tekst]"/>
      <dgm:spPr/>
      <dgm:t>
        <a:bodyPr/>
        <a:lstStyle/>
        <a:p>
          <a:r>
            <a:rPr lang="nl-BE" dirty="0"/>
            <a:t>12 oktober ‘20  </a:t>
          </a:r>
        </a:p>
        <a:p>
          <a:r>
            <a:rPr lang="nl-BE" dirty="0"/>
            <a:t>start werken </a:t>
          </a:r>
          <a:r>
            <a:rPr lang="nl-BE" dirty="0" err="1"/>
            <a:t>Wolvertemsesteenweg</a:t>
          </a:r>
          <a:r>
            <a:rPr lang="nl-BE" dirty="0"/>
            <a:t> (N211)</a:t>
          </a:r>
        </a:p>
      </dgm:t>
    </dgm:pt>
    <dgm:pt modelId="{5F9E70AB-39B0-4B83-98F9-01F577B77B75}" type="parTrans" cxnId="{49098699-B855-458E-A134-93C3A0BA7678}">
      <dgm:prSet/>
      <dgm:spPr/>
      <dgm:t>
        <a:bodyPr/>
        <a:lstStyle/>
        <a:p>
          <a:endParaRPr lang="nl-BE"/>
        </a:p>
      </dgm:t>
    </dgm:pt>
    <dgm:pt modelId="{EE07F76F-4917-4562-9A60-4B88894E4270}" type="sibTrans" cxnId="{49098699-B855-458E-A134-93C3A0BA7678}">
      <dgm:prSet/>
      <dgm:spPr/>
      <dgm:t>
        <a:bodyPr/>
        <a:lstStyle/>
        <a:p>
          <a:endParaRPr lang="nl-BE"/>
        </a:p>
      </dgm:t>
    </dgm:pt>
    <dgm:pt modelId="{607EE24A-7DFD-4DF9-AE87-1F51E90AE16A}" type="pres">
      <dgm:prSet presAssocID="{23221BF6-5FC1-4BCF-BE0A-747F3E1102A7}" presName="Name0" presStyleCnt="0">
        <dgm:presLayoutVars>
          <dgm:dir/>
          <dgm:resizeHandles val="exact"/>
        </dgm:presLayoutVars>
      </dgm:prSet>
      <dgm:spPr/>
    </dgm:pt>
    <dgm:pt modelId="{B3C2C2A3-3192-47E4-A940-89415E0E6F9F}" type="pres">
      <dgm:prSet presAssocID="{23221BF6-5FC1-4BCF-BE0A-747F3E1102A7}" presName="arrow" presStyleLbl="bgShp" presStyleIdx="0" presStyleCnt="1"/>
      <dgm:spPr/>
    </dgm:pt>
    <dgm:pt modelId="{7710F516-795A-4A57-B1F0-5024AD9895BF}" type="pres">
      <dgm:prSet presAssocID="{23221BF6-5FC1-4BCF-BE0A-747F3E1102A7}" presName="points" presStyleCnt="0"/>
      <dgm:spPr/>
    </dgm:pt>
    <dgm:pt modelId="{7D5C5128-4A29-489B-A241-03F0AF8BD218}" type="pres">
      <dgm:prSet presAssocID="{6150478C-0924-48B7-81DD-8EF0B2DA4FFE}" presName="compositeA" presStyleCnt="0"/>
      <dgm:spPr/>
    </dgm:pt>
    <dgm:pt modelId="{22256B07-D316-4533-B36D-292839681DFC}" type="pres">
      <dgm:prSet presAssocID="{6150478C-0924-48B7-81DD-8EF0B2DA4FFE}" presName="textA" presStyleLbl="revTx" presStyleIdx="0" presStyleCnt="3">
        <dgm:presLayoutVars>
          <dgm:bulletEnabled val="1"/>
        </dgm:presLayoutVars>
      </dgm:prSet>
      <dgm:spPr/>
    </dgm:pt>
    <dgm:pt modelId="{EE77AF58-B5F5-4BC8-BCFB-7DE888800ECE}" type="pres">
      <dgm:prSet presAssocID="{6150478C-0924-48B7-81DD-8EF0B2DA4FFE}" presName="circleA" presStyleLbl="node1" presStyleIdx="0" presStyleCnt="3"/>
      <dgm:spPr/>
    </dgm:pt>
    <dgm:pt modelId="{00334261-44A7-45AC-A544-4A0813B3CA0D}" type="pres">
      <dgm:prSet presAssocID="{6150478C-0924-48B7-81DD-8EF0B2DA4FFE}" presName="spaceA" presStyleCnt="0"/>
      <dgm:spPr/>
    </dgm:pt>
    <dgm:pt modelId="{6C5069C6-33EC-450E-BC15-4F1B704C1ACF}" type="pres">
      <dgm:prSet presAssocID="{2181E768-EF9C-4FC4-AC97-4F1752EF1DF7}" presName="space" presStyleCnt="0"/>
      <dgm:spPr/>
    </dgm:pt>
    <dgm:pt modelId="{F5384741-5EA3-487F-B29D-C9D68AC276D5}" type="pres">
      <dgm:prSet presAssocID="{34488C37-F8EC-4A5F-955E-B9DC9739F727}" presName="compositeB" presStyleCnt="0"/>
      <dgm:spPr/>
    </dgm:pt>
    <dgm:pt modelId="{78BD1E4E-C94C-462E-9797-16582B1CCE7A}" type="pres">
      <dgm:prSet presAssocID="{34488C37-F8EC-4A5F-955E-B9DC9739F727}" presName="textB" presStyleLbl="revTx" presStyleIdx="1" presStyleCnt="3" custScaleX="101237">
        <dgm:presLayoutVars>
          <dgm:bulletEnabled val="1"/>
        </dgm:presLayoutVars>
      </dgm:prSet>
      <dgm:spPr/>
    </dgm:pt>
    <dgm:pt modelId="{057F2DFC-7DD0-4F65-9AFC-9E49AB5AAFDF}" type="pres">
      <dgm:prSet presAssocID="{34488C37-F8EC-4A5F-955E-B9DC9739F727}" presName="circleB" presStyleLbl="node1" presStyleIdx="1" presStyleCnt="3"/>
      <dgm:spPr/>
    </dgm:pt>
    <dgm:pt modelId="{7A844324-10C6-487D-AB58-94665499C8DE}" type="pres">
      <dgm:prSet presAssocID="{34488C37-F8EC-4A5F-955E-B9DC9739F727}" presName="spaceB" presStyleCnt="0"/>
      <dgm:spPr/>
    </dgm:pt>
    <dgm:pt modelId="{636DF1AB-BEEC-4E76-9680-A5B99B27CE6C}" type="pres">
      <dgm:prSet presAssocID="{716A5128-93D4-4109-8AEF-F5F4A33AC4C8}" presName="space" presStyleCnt="0"/>
      <dgm:spPr/>
    </dgm:pt>
    <dgm:pt modelId="{E0D0F218-1E60-4A20-A6F2-A72AE4A50159}" type="pres">
      <dgm:prSet presAssocID="{80BE407F-10DB-4C70-885B-B5C7400E29AB}" presName="compositeA" presStyleCnt="0"/>
      <dgm:spPr/>
    </dgm:pt>
    <dgm:pt modelId="{5BF7C1D3-4F90-4425-8B3E-CF5B058E8CDB}" type="pres">
      <dgm:prSet presAssocID="{80BE407F-10DB-4C70-885B-B5C7400E29AB}" presName="textA" presStyleLbl="revTx" presStyleIdx="2" presStyleCnt="3" custScaleX="88554">
        <dgm:presLayoutVars>
          <dgm:bulletEnabled val="1"/>
        </dgm:presLayoutVars>
      </dgm:prSet>
      <dgm:spPr/>
    </dgm:pt>
    <dgm:pt modelId="{948881AD-3D61-44CD-8825-B62479D289E6}" type="pres">
      <dgm:prSet presAssocID="{80BE407F-10DB-4C70-885B-B5C7400E29AB}" presName="circleA" presStyleLbl="node1" presStyleIdx="2" presStyleCnt="3"/>
      <dgm:spPr/>
    </dgm:pt>
    <dgm:pt modelId="{D8A8A3F5-D51A-4F00-B9F4-255C4AAC1E14}" type="pres">
      <dgm:prSet presAssocID="{80BE407F-10DB-4C70-885B-B5C7400E29AB}" presName="spaceA" presStyleCnt="0"/>
      <dgm:spPr/>
    </dgm:pt>
  </dgm:ptLst>
  <dgm:cxnLst>
    <dgm:cxn modelId="{B3E62C01-1C26-4813-9C7D-ABEC1267A0CD}" srcId="{23221BF6-5FC1-4BCF-BE0A-747F3E1102A7}" destId="{6150478C-0924-48B7-81DD-8EF0B2DA4FFE}" srcOrd="0" destOrd="0" parTransId="{885F8AEB-B7B6-46DB-AEF4-1E6A0178DAFA}" sibTransId="{2181E768-EF9C-4FC4-AC97-4F1752EF1DF7}"/>
    <dgm:cxn modelId="{EECF0753-B8AE-4B8C-B1B1-9AFB8ABA758D}" type="presOf" srcId="{6150478C-0924-48B7-81DD-8EF0B2DA4FFE}" destId="{22256B07-D316-4533-B36D-292839681DFC}" srcOrd="0" destOrd="0" presId="urn:microsoft.com/office/officeart/2005/8/layout/hProcess11"/>
    <dgm:cxn modelId="{C15B6779-540E-4C17-B71F-1AAFAD950242}" type="presOf" srcId="{80BE407F-10DB-4C70-885B-B5C7400E29AB}" destId="{5BF7C1D3-4F90-4425-8B3E-CF5B058E8CDB}" srcOrd="0" destOrd="0" presId="urn:microsoft.com/office/officeart/2005/8/layout/hProcess11"/>
    <dgm:cxn modelId="{297CE792-AB85-41E3-9C93-A32390E71FFF}" type="presOf" srcId="{34488C37-F8EC-4A5F-955E-B9DC9739F727}" destId="{78BD1E4E-C94C-462E-9797-16582B1CCE7A}" srcOrd="0" destOrd="0" presId="urn:microsoft.com/office/officeart/2005/8/layout/hProcess11"/>
    <dgm:cxn modelId="{827F0D97-97F9-4B10-98E3-E0733FCA9344}" srcId="{23221BF6-5FC1-4BCF-BE0A-747F3E1102A7}" destId="{34488C37-F8EC-4A5F-955E-B9DC9739F727}" srcOrd="1" destOrd="0" parTransId="{DD9E4B8B-D35F-4DF4-A3DD-2A40469F6206}" sibTransId="{716A5128-93D4-4109-8AEF-F5F4A33AC4C8}"/>
    <dgm:cxn modelId="{49098699-B855-458E-A134-93C3A0BA7678}" srcId="{23221BF6-5FC1-4BCF-BE0A-747F3E1102A7}" destId="{80BE407F-10DB-4C70-885B-B5C7400E29AB}" srcOrd="2" destOrd="0" parTransId="{5F9E70AB-39B0-4B83-98F9-01F577B77B75}" sibTransId="{EE07F76F-4917-4562-9A60-4B88894E4270}"/>
    <dgm:cxn modelId="{1E9DF0BE-4F5D-428F-908C-EA49F623B0DB}" type="presOf" srcId="{23221BF6-5FC1-4BCF-BE0A-747F3E1102A7}" destId="{607EE24A-7DFD-4DF9-AE87-1F51E90AE16A}" srcOrd="0" destOrd="0" presId="urn:microsoft.com/office/officeart/2005/8/layout/hProcess11"/>
    <dgm:cxn modelId="{61373209-7440-4BDD-90EB-8B1E5B1DCF22}" type="presParOf" srcId="{607EE24A-7DFD-4DF9-AE87-1F51E90AE16A}" destId="{B3C2C2A3-3192-47E4-A940-89415E0E6F9F}" srcOrd="0" destOrd="0" presId="urn:microsoft.com/office/officeart/2005/8/layout/hProcess11"/>
    <dgm:cxn modelId="{091A0F5B-816F-412A-B1E3-00FA164BDEE7}" type="presParOf" srcId="{607EE24A-7DFD-4DF9-AE87-1F51E90AE16A}" destId="{7710F516-795A-4A57-B1F0-5024AD9895BF}" srcOrd="1" destOrd="0" presId="urn:microsoft.com/office/officeart/2005/8/layout/hProcess11"/>
    <dgm:cxn modelId="{A1FF31FA-61FE-43B7-9DB0-4FC252EC99BA}" type="presParOf" srcId="{7710F516-795A-4A57-B1F0-5024AD9895BF}" destId="{7D5C5128-4A29-489B-A241-03F0AF8BD218}" srcOrd="0" destOrd="0" presId="urn:microsoft.com/office/officeart/2005/8/layout/hProcess11"/>
    <dgm:cxn modelId="{85CB37A8-3788-42D0-9B67-C20D06DE5599}" type="presParOf" srcId="{7D5C5128-4A29-489B-A241-03F0AF8BD218}" destId="{22256B07-D316-4533-B36D-292839681DFC}" srcOrd="0" destOrd="0" presId="urn:microsoft.com/office/officeart/2005/8/layout/hProcess11"/>
    <dgm:cxn modelId="{6C4A753A-3727-4304-A338-3385B370FB5A}" type="presParOf" srcId="{7D5C5128-4A29-489B-A241-03F0AF8BD218}" destId="{EE77AF58-B5F5-4BC8-BCFB-7DE888800ECE}" srcOrd="1" destOrd="0" presId="urn:microsoft.com/office/officeart/2005/8/layout/hProcess11"/>
    <dgm:cxn modelId="{BCFD0300-C0F2-4218-BDDE-5BB1AC08D8C7}" type="presParOf" srcId="{7D5C5128-4A29-489B-A241-03F0AF8BD218}" destId="{00334261-44A7-45AC-A544-4A0813B3CA0D}" srcOrd="2" destOrd="0" presId="urn:microsoft.com/office/officeart/2005/8/layout/hProcess11"/>
    <dgm:cxn modelId="{0297E98F-B0AD-4B75-8431-118C873C75C5}" type="presParOf" srcId="{7710F516-795A-4A57-B1F0-5024AD9895BF}" destId="{6C5069C6-33EC-450E-BC15-4F1B704C1ACF}" srcOrd="1" destOrd="0" presId="urn:microsoft.com/office/officeart/2005/8/layout/hProcess11"/>
    <dgm:cxn modelId="{7218B5D5-0568-4558-B78E-B534B9B2E220}" type="presParOf" srcId="{7710F516-795A-4A57-B1F0-5024AD9895BF}" destId="{F5384741-5EA3-487F-B29D-C9D68AC276D5}" srcOrd="2" destOrd="0" presId="urn:microsoft.com/office/officeart/2005/8/layout/hProcess11"/>
    <dgm:cxn modelId="{F800F766-29C6-4EA9-8D9E-18F9AF343B03}" type="presParOf" srcId="{F5384741-5EA3-487F-B29D-C9D68AC276D5}" destId="{78BD1E4E-C94C-462E-9797-16582B1CCE7A}" srcOrd="0" destOrd="0" presId="urn:microsoft.com/office/officeart/2005/8/layout/hProcess11"/>
    <dgm:cxn modelId="{9AB7B97C-3A84-46EB-A17F-41FDD36781ED}" type="presParOf" srcId="{F5384741-5EA3-487F-B29D-C9D68AC276D5}" destId="{057F2DFC-7DD0-4F65-9AFC-9E49AB5AAFDF}" srcOrd="1" destOrd="0" presId="urn:microsoft.com/office/officeart/2005/8/layout/hProcess11"/>
    <dgm:cxn modelId="{1E33CC21-07A1-4BC5-8822-6CE3D0BDF46C}" type="presParOf" srcId="{F5384741-5EA3-487F-B29D-C9D68AC276D5}" destId="{7A844324-10C6-487D-AB58-94665499C8DE}" srcOrd="2" destOrd="0" presId="urn:microsoft.com/office/officeart/2005/8/layout/hProcess11"/>
    <dgm:cxn modelId="{C5BFC85E-1959-4AB5-9277-553164F95481}" type="presParOf" srcId="{7710F516-795A-4A57-B1F0-5024AD9895BF}" destId="{636DF1AB-BEEC-4E76-9680-A5B99B27CE6C}" srcOrd="3" destOrd="0" presId="urn:microsoft.com/office/officeart/2005/8/layout/hProcess11"/>
    <dgm:cxn modelId="{45CB2FA0-058B-41C3-9A33-649C0A8988E5}" type="presParOf" srcId="{7710F516-795A-4A57-B1F0-5024AD9895BF}" destId="{E0D0F218-1E60-4A20-A6F2-A72AE4A50159}" srcOrd="4" destOrd="0" presId="urn:microsoft.com/office/officeart/2005/8/layout/hProcess11"/>
    <dgm:cxn modelId="{AD2733EC-7AFE-44AB-97FF-E8D39BCA2C8A}" type="presParOf" srcId="{E0D0F218-1E60-4A20-A6F2-A72AE4A50159}" destId="{5BF7C1D3-4F90-4425-8B3E-CF5B058E8CDB}" srcOrd="0" destOrd="0" presId="urn:microsoft.com/office/officeart/2005/8/layout/hProcess11"/>
    <dgm:cxn modelId="{A97D6358-F6FB-4FA3-80D2-DD293D5B5870}" type="presParOf" srcId="{E0D0F218-1E60-4A20-A6F2-A72AE4A50159}" destId="{948881AD-3D61-44CD-8825-B62479D289E6}" srcOrd="1" destOrd="0" presId="urn:microsoft.com/office/officeart/2005/8/layout/hProcess11"/>
    <dgm:cxn modelId="{7D9528DA-34E7-4DCB-B26A-E08C88A693FC}" type="presParOf" srcId="{E0D0F218-1E60-4A20-A6F2-A72AE4A50159}" destId="{D8A8A3F5-D51A-4F00-B9F4-255C4AAC1E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2C2A3-3192-47E4-A940-89415E0E6F9F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6B07-D316-4533-B36D-292839681DFC}">
      <dsp:nvSpPr>
        <dsp:cNvPr id="0" name=""/>
        <dsp:cNvSpPr/>
      </dsp:nvSpPr>
      <dsp:spPr>
        <a:xfrm>
          <a:off x="81" y="0"/>
          <a:ext cx="176272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sept/okt ’19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  Vooronderzoeken bodem</a:t>
          </a:r>
        </a:p>
      </dsp:txBody>
      <dsp:txXfrm>
        <a:off x="81" y="0"/>
        <a:ext cx="1762720" cy="1625600"/>
      </dsp:txXfrm>
    </dsp:sp>
    <dsp:sp modelId="{EE77AF58-B5F5-4BC8-BCFB-7DE888800ECE}">
      <dsp:nvSpPr>
        <dsp:cNvPr id="0" name=""/>
        <dsp:cNvSpPr/>
      </dsp:nvSpPr>
      <dsp:spPr>
        <a:xfrm>
          <a:off x="67824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D1E4E-C94C-462E-9797-16582B1CCE7A}">
      <dsp:nvSpPr>
        <dsp:cNvPr id="0" name=""/>
        <dsp:cNvSpPr/>
      </dsp:nvSpPr>
      <dsp:spPr>
        <a:xfrm>
          <a:off x="1850937" y="2438399"/>
          <a:ext cx="178452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sept/okt ’20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Voorbereidende werken aan kruispunt De </a:t>
          </a:r>
          <a:r>
            <a:rPr lang="nl-BE" sz="1000" kern="1200" dirty="0" err="1"/>
            <a:t>Merode</a:t>
          </a:r>
          <a:r>
            <a:rPr lang="nl-BE" sz="1000" kern="1200" dirty="0"/>
            <a:t>/Speelbroek in functie van de omleidingswegen tijdens de herinrichting</a:t>
          </a:r>
        </a:p>
      </dsp:txBody>
      <dsp:txXfrm>
        <a:off x="1850937" y="2438399"/>
        <a:ext cx="1784525" cy="1625600"/>
      </dsp:txXfrm>
    </dsp:sp>
    <dsp:sp modelId="{057F2DFC-7DD0-4F65-9AFC-9E49AB5AAFDF}">
      <dsp:nvSpPr>
        <dsp:cNvPr id="0" name=""/>
        <dsp:cNvSpPr/>
      </dsp:nvSpPr>
      <dsp:spPr>
        <a:xfrm>
          <a:off x="254000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7C1D3-4F90-4425-8B3E-CF5B058E8CDB}">
      <dsp:nvSpPr>
        <dsp:cNvPr id="0" name=""/>
        <dsp:cNvSpPr/>
      </dsp:nvSpPr>
      <dsp:spPr>
        <a:xfrm>
          <a:off x="3824479" y="0"/>
          <a:ext cx="156095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12 oktober ‘20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start werken </a:t>
          </a:r>
          <a:r>
            <a:rPr lang="nl-BE" sz="1000" kern="1200" dirty="0" err="1"/>
            <a:t>Wolvertemsesteenweg</a:t>
          </a:r>
          <a:r>
            <a:rPr lang="nl-BE" sz="1000" kern="1200" dirty="0"/>
            <a:t> (N211)</a:t>
          </a:r>
        </a:p>
      </dsp:txBody>
      <dsp:txXfrm>
        <a:off x="3824479" y="0"/>
        <a:ext cx="1560959" cy="1625600"/>
      </dsp:txXfrm>
    </dsp:sp>
    <dsp:sp modelId="{948881AD-3D61-44CD-8825-B62479D289E6}">
      <dsp:nvSpPr>
        <dsp:cNvPr id="0" name=""/>
        <dsp:cNvSpPr/>
      </dsp:nvSpPr>
      <dsp:spPr>
        <a:xfrm>
          <a:off x="440175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61030B0-D58D-E64C-A02B-ECF1383AB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A7722A-65EA-1C46-8A5F-52F672DA6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1333-A5EC-B543-8E9F-0159D9175FCC}" type="datetimeFigureOut">
              <a:rPr lang="nl-BE" smtClean="0"/>
              <a:t>30/09/20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C96D0B-7F7E-3747-B9B2-DD85FCCEE1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0AF282-0107-D841-9D85-455A5D70F4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18A7-81FC-064A-9B47-D07E9005E7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89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bea6ea6ef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8bea6ea6ef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6259b88f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6259b88f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96259b88fc_0_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26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9ddf9a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99ddf9a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99ddf9a60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61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ddf9a60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99ddf9a60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99ddf9a606_0_4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48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ddf9a60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99ddf9a60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99ddf9a606_0_3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27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c7c3cdeaa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9c7c3cdeaa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9c7c3cdeaa_2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434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c7c3cdeaa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9c7c3cdeaa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9c7c3cdeaa_2_5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099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c7c3cdea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9c7c3cdea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9c7c3cdeaa_1_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88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c7c3cdea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9c7c3cdea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9c7c3cdeaa_1_3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41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283892a41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9283892a41_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af4156ed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9af4156ed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9af4156ed6_3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ea6ea6e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g8bea6ea6e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9ddf9a60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99ddf9a60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99ddf9a606_0_5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9ddf9a60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99ddf9a60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99ddf9a606_0_5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9ddf9a60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99ddf9a60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99ddf9a606_0_6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c7c3cdeaa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9c7c3cdeaa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Hier ofwel andere foto ofwel uitleggen dat er tijdelijke steenslag/loopbruggen voorzien worden voor toegang tot woning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9c7c3cdeaa_2_6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c7c3cdeaa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9c7c3cdeaa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9c7c3cdeaa_2_7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af4156ed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9af4156ed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9af4156ed6_1_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9ddf9a60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99ddf9a60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99ddf9a606_0_7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b433e677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9b433e677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9b433e6776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af4156ed6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9af4156ed6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9af4156ed6_3_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c7c3cdeaa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9c7c3cdeaa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9c7c3cdeaa_2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bea6ea6e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8bea6ea6e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8bea6ea6ef_0_23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c7c3cdea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9c7c3cdea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9c7c3cdeaa_2_1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c7c3cdeaa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9c7c3cdeaa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af4156ed6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9af4156ed6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9af4156ed6_3_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6259b88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96259b88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c7c3cdeaa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9c7c3cdeaa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9c7c3cdeaa_2_9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c7c3cdea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9c7c3cdea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e54e2154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8e54e2154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c7c3cdea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9c7c3cdeaa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9c7c3cdeaa_2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6d29264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86d29264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e2919d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8e2919d6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ea6ea6ef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8bea6ea6ef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8bea6ea6ef_0_4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2919d6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8e2919d6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8e2919d642_0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bea6ea6ef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8bea6ea6ef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bea6ea6ef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8bea6ea6ef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8bea6ea6ef_0_49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bea6ea6ef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8bea6ea6ef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774700" y="1200150"/>
            <a:ext cx="80391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 met titel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62000" y="253603"/>
            <a:ext cx="805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761999" y="1200150"/>
            <a:ext cx="38451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953000" y="1200150"/>
            <a:ext cx="38607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74700" y="266701"/>
            <a:ext cx="80391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>
  <p:cSld name="Twee objecte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761999" y="247650"/>
            <a:ext cx="38451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953000" y="247650"/>
            <a:ext cx="38607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 met titel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762000" y="253603"/>
            <a:ext cx="805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761999" y="1198959"/>
            <a:ext cx="3845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761999" y="1678781"/>
            <a:ext cx="38451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3"/>
          </p:nvPr>
        </p:nvSpPr>
        <p:spPr>
          <a:xfrm>
            <a:off x="4949935" y="1198959"/>
            <a:ext cx="3864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4"/>
          </p:nvPr>
        </p:nvSpPr>
        <p:spPr>
          <a:xfrm>
            <a:off x="4949935" y="1678781"/>
            <a:ext cx="38640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736599" y="275034"/>
            <a:ext cx="3870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736599" y="754856"/>
            <a:ext cx="3870300" cy="3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3"/>
          </p:nvPr>
        </p:nvSpPr>
        <p:spPr>
          <a:xfrm>
            <a:off x="4937235" y="275034"/>
            <a:ext cx="3864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4"/>
          </p:nvPr>
        </p:nvSpPr>
        <p:spPr>
          <a:xfrm>
            <a:off x="4937235" y="754856"/>
            <a:ext cx="3864000" cy="3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749300" y="253603"/>
            <a:ext cx="806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008188" y="3349228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>
            <a:spLocks noGrp="1"/>
          </p:cNvSpPr>
          <p:nvPr>
            <p:ph type="pic" idx="2"/>
          </p:nvPr>
        </p:nvSpPr>
        <p:spPr>
          <a:xfrm>
            <a:off x="2008188" y="258722"/>
            <a:ext cx="54864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2008188" y="3774282"/>
            <a:ext cx="548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presentatie 2">
  <p:cSld name="Titel presentatie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 txBox="1">
            <a:spLocks noGrp="1"/>
          </p:cNvSpPr>
          <p:nvPr>
            <p:ph type="ctrTitle"/>
          </p:nvPr>
        </p:nvSpPr>
        <p:spPr>
          <a:xfrm>
            <a:off x="381000" y="1597819"/>
            <a:ext cx="77724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419100" y="3295650"/>
            <a:ext cx="7086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37338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00" name="Google Shape;100;p23" descr="Vlaanderen_is_wegenenverkeer_vol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1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1270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/>
          <p:nvPr/>
        </p:nvSpPr>
        <p:spPr>
          <a:xfrm>
            <a:off x="-25400" y="-9525"/>
            <a:ext cx="6159600" cy="519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91298" y="219"/>
                </a:lnTo>
                <a:lnTo>
                  <a:pt x="120000" y="119780"/>
                </a:lnTo>
                <a:lnTo>
                  <a:pt x="0" y="119615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5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4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5448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1"/>
          </p:nvPr>
        </p:nvSpPr>
        <p:spPr>
          <a:xfrm>
            <a:off x="342900" y="3162300"/>
            <a:ext cx="5448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07" name="Google Shape;107;p24" descr="Vlaanderen_is_wegenenverkeer_vol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presentatie 1">
  <p:cSld name="Titel presentatie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5"/>
          <p:cNvSpPr txBox="1">
            <a:spLocks noGrp="1"/>
          </p:cNvSpPr>
          <p:nvPr>
            <p:ph type="ctrTitle"/>
          </p:nvPr>
        </p:nvSpPr>
        <p:spPr>
          <a:xfrm>
            <a:off x="3810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ubTitle" idx="1"/>
          </p:nvPr>
        </p:nvSpPr>
        <p:spPr>
          <a:xfrm>
            <a:off x="419100" y="3295650"/>
            <a:ext cx="7086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37338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13" name="Google Shape;113;p25" descr="Vlaanderen_is_wegenenverkeer_vol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presentatie 3">
  <p:cSld name="Titel presentatie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3937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ubTitle" idx="1"/>
          </p:nvPr>
        </p:nvSpPr>
        <p:spPr>
          <a:xfrm>
            <a:off x="419100" y="3286125"/>
            <a:ext cx="7086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37338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19" name="Google Shape;119;p26" descr="Vlaanderen_is_wegenenverkeer_vol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2">
  <p:cSld name="Hoofdstuk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4493194" y="0"/>
            <a:ext cx="4680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-25400" y="-9525"/>
            <a:ext cx="6159600" cy="519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91298" y="219"/>
                </a:lnTo>
                <a:lnTo>
                  <a:pt x="120000" y="119780"/>
                </a:lnTo>
                <a:lnTo>
                  <a:pt x="0" y="119615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5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24" name="Google Shape;124;p27" descr="Vlaanderen_is_wegenenverkeer_vol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5448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ubTitle" idx="1"/>
          </p:nvPr>
        </p:nvSpPr>
        <p:spPr>
          <a:xfrm>
            <a:off x="342900" y="3162300"/>
            <a:ext cx="5448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3">
  <p:cSld name="Hoofdstuk 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/>
          <p:nvPr/>
        </p:nvSpPr>
        <p:spPr>
          <a:xfrm>
            <a:off x="4476700" y="0"/>
            <a:ext cx="4680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-25400" y="-9525"/>
            <a:ext cx="6159600" cy="519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91298" y="219"/>
                </a:lnTo>
                <a:lnTo>
                  <a:pt x="120000" y="119780"/>
                </a:lnTo>
                <a:lnTo>
                  <a:pt x="0" y="119615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5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31" name="Google Shape;131;p28" descr="Vlaanderen_is_wegenenverkeer_vol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5448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ubTitle" idx="1"/>
          </p:nvPr>
        </p:nvSpPr>
        <p:spPr>
          <a:xfrm>
            <a:off x="342900" y="3162300"/>
            <a:ext cx="5448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 4">
  <p:cSld name="Hoofdstuk 4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-25400" y="-9525"/>
            <a:ext cx="6159600" cy="519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91298" y="219"/>
                </a:lnTo>
                <a:lnTo>
                  <a:pt x="120000" y="119780"/>
                </a:lnTo>
                <a:lnTo>
                  <a:pt x="0" y="119615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5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9" descr="Vlaanderen_is_wegenenverkeer_vol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0441" y="4458930"/>
            <a:ext cx="1350001" cy="52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5448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1"/>
          </p:nvPr>
        </p:nvSpPr>
        <p:spPr>
          <a:xfrm>
            <a:off x="342900" y="3162300"/>
            <a:ext cx="5448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9A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CC9A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774700" y="1200151"/>
            <a:ext cx="80391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774700" y="266701"/>
            <a:ext cx="80391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 met titel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762000" y="253603"/>
            <a:ext cx="805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761999" y="1200150"/>
            <a:ext cx="38451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2"/>
          </p:nvPr>
        </p:nvSpPr>
        <p:spPr>
          <a:xfrm>
            <a:off x="4953000" y="1200150"/>
            <a:ext cx="38607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>
  <p:cSld name="Twee objecte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761999" y="247650"/>
            <a:ext cx="38451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2"/>
          </p:nvPr>
        </p:nvSpPr>
        <p:spPr>
          <a:xfrm>
            <a:off x="4953000" y="247650"/>
            <a:ext cx="38607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 met titel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>
            <a:spLocks noGrp="1"/>
          </p:cNvSpPr>
          <p:nvPr>
            <p:ph type="title"/>
          </p:nvPr>
        </p:nvSpPr>
        <p:spPr>
          <a:xfrm>
            <a:off x="762000" y="253603"/>
            <a:ext cx="805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1"/>
          </p:nvPr>
        </p:nvSpPr>
        <p:spPr>
          <a:xfrm>
            <a:off x="761999" y="1198960"/>
            <a:ext cx="3845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2"/>
          </p:nvPr>
        </p:nvSpPr>
        <p:spPr>
          <a:xfrm>
            <a:off x="761999" y="1678781"/>
            <a:ext cx="38451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3"/>
          </p:nvPr>
        </p:nvSpPr>
        <p:spPr>
          <a:xfrm>
            <a:off x="4949935" y="1198960"/>
            <a:ext cx="3864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body" idx="4"/>
          </p:nvPr>
        </p:nvSpPr>
        <p:spPr>
          <a:xfrm>
            <a:off x="4949935" y="1678781"/>
            <a:ext cx="38640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body" idx="1"/>
          </p:nvPr>
        </p:nvSpPr>
        <p:spPr>
          <a:xfrm>
            <a:off x="736599" y="275035"/>
            <a:ext cx="3870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2"/>
          </p:nvPr>
        </p:nvSpPr>
        <p:spPr>
          <a:xfrm>
            <a:off x="736599" y="754856"/>
            <a:ext cx="3870300" cy="3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3"/>
          </p:nvPr>
        </p:nvSpPr>
        <p:spPr>
          <a:xfrm>
            <a:off x="4937235" y="275035"/>
            <a:ext cx="3864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4"/>
          </p:nvPr>
        </p:nvSpPr>
        <p:spPr>
          <a:xfrm>
            <a:off x="4937235" y="754856"/>
            <a:ext cx="3864000" cy="3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749300" y="253603"/>
            <a:ext cx="806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>
            <a:spLocks noGrp="1"/>
          </p:cNvSpPr>
          <p:nvPr>
            <p:ph type="title"/>
          </p:nvPr>
        </p:nvSpPr>
        <p:spPr>
          <a:xfrm>
            <a:off x="2008188" y="3349228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7"/>
          <p:cNvSpPr>
            <a:spLocks noGrp="1"/>
          </p:cNvSpPr>
          <p:nvPr>
            <p:ph type="pic" idx="2"/>
          </p:nvPr>
        </p:nvSpPr>
        <p:spPr>
          <a:xfrm>
            <a:off x="2008188" y="258722"/>
            <a:ext cx="54864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2008188" y="3774282"/>
            <a:ext cx="548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419100" cy="5143500"/>
          </a:xfrm>
          <a:prstGeom prst="rect">
            <a:avLst/>
          </a:prstGeom>
          <a:solidFill>
            <a:srgbClr val="B75B2C"/>
          </a:solidFill>
          <a:ln>
            <a:noFill/>
          </a:ln>
          <a:effectLst>
            <a:outerShdw blurRad="39999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 descr="Vlaanderen_is_wegenenverkeer_naakt_rgb.ep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7965" y="4584700"/>
            <a:ext cx="1054097" cy="44946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/>
          <p:nvPr/>
        </p:nvSpPr>
        <p:spPr>
          <a:xfrm>
            <a:off x="0" y="0"/>
            <a:ext cx="419100" cy="5143500"/>
          </a:xfrm>
          <a:prstGeom prst="rect">
            <a:avLst/>
          </a:prstGeom>
          <a:solidFill>
            <a:srgbClr val="B75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2" descr="Vlaanderen_is_wegenenverkeer_naakt_rgb.eps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37966" y="4584700"/>
            <a:ext cx="1054124" cy="4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mbergen.be/werken-grimbergen.html" TargetMode="External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erkenaandering.be/zone-ring-noord" TargetMode="External"/><Relationship Id="rId5" Type="http://schemas.openxmlformats.org/officeDocument/2006/relationships/hyperlink" Target="http://www.werkenaandering.be/sint-annalaan" TargetMode="External"/><Relationship Id="rId4" Type="http://schemas.openxmlformats.org/officeDocument/2006/relationships/hyperlink" Target="http://www.werkenaandering/f23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genenverkeer.be/wolvertemsesteenwe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ereikbaar-vlbr@wegenenverkeer.b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ctrTitle"/>
          </p:nvPr>
        </p:nvSpPr>
        <p:spPr>
          <a:xfrm>
            <a:off x="342900" y="1238325"/>
            <a:ext cx="5199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Even geduld. Het online informatiemoment</a:t>
            </a:r>
            <a:br>
              <a:rPr lang="en-GB" sz="3600"/>
            </a:br>
            <a:r>
              <a:rPr lang="en-GB" sz="3600"/>
              <a:t>start dadelijk.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2400"/>
              <a:t>Zet alvast uw microfoon en camera uit.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9"/>
          <p:cNvPicPr preferRelativeResize="0"/>
          <p:nvPr/>
        </p:nvPicPr>
        <p:blipFill rotWithShape="1">
          <a:blip r:embed="rId3">
            <a:alphaModFix/>
          </a:blip>
          <a:srcRect l="3128" t="3216" b="3561"/>
          <a:stretch/>
        </p:blipFill>
        <p:spPr>
          <a:xfrm>
            <a:off x="459018" y="601325"/>
            <a:ext cx="4050124" cy="454217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9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/>
              <a:t>De werken in een notendop</a:t>
            </a:r>
            <a:endParaRPr sz="2600"/>
          </a:p>
        </p:txBody>
      </p:sp>
      <p:sp>
        <p:nvSpPr>
          <p:cNvPr id="262" name="Google Shape;262;p49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5;p47"/>
          <p:cNvSpPr txBox="1">
            <a:spLocks noGrp="1"/>
          </p:cNvSpPr>
          <p:nvPr>
            <p:ph type="body" idx="1"/>
          </p:nvPr>
        </p:nvSpPr>
        <p:spPr>
          <a:xfrm>
            <a:off x="4657309" y="882594"/>
            <a:ext cx="4290406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ct val="50000"/>
            </a:pPr>
            <a:r>
              <a:rPr lang="en-GB" sz="1200" dirty="0" err="1"/>
              <a:t>Herinrichting</a:t>
            </a:r>
            <a:r>
              <a:rPr lang="en-GB" sz="1200" dirty="0"/>
              <a:t> van </a:t>
            </a:r>
            <a:r>
              <a:rPr lang="en-GB" sz="1200" dirty="0" err="1"/>
              <a:t>Wolvertemsesteenweg</a:t>
            </a:r>
            <a:r>
              <a:rPr lang="en-GB" sz="1200" dirty="0"/>
              <a:t> (N211) </a:t>
            </a:r>
            <a:r>
              <a:rPr lang="en-GB" sz="1200" dirty="0" err="1"/>
              <a:t>i.o</a:t>
            </a:r>
            <a:r>
              <a:rPr lang="en-GB" sz="1200" dirty="0"/>
              <a:t>. van </a:t>
            </a:r>
            <a:r>
              <a:rPr lang="en-GB" sz="1200" dirty="0" err="1"/>
              <a:t>Agentschap</a:t>
            </a:r>
            <a:r>
              <a:rPr lang="en-GB" sz="1200" dirty="0"/>
              <a:t> </a:t>
            </a:r>
            <a:r>
              <a:rPr lang="en-GB" sz="1200" dirty="0" err="1"/>
              <a:t>Wegen</a:t>
            </a:r>
            <a:r>
              <a:rPr lang="en-GB" sz="1200" dirty="0"/>
              <a:t> en </a:t>
            </a:r>
            <a:r>
              <a:rPr lang="en-GB" sz="1200" dirty="0" err="1"/>
              <a:t>Verkeer</a:t>
            </a:r>
            <a:r>
              <a:rPr lang="en-GB" sz="1200" dirty="0"/>
              <a:t> en </a:t>
            </a:r>
            <a:r>
              <a:rPr lang="en-GB" sz="1200" dirty="0" err="1"/>
              <a:t>gemeente</a:t>
            </a:r>
            <a:r>
              <a:rPr lang="en-GB" sz="1200" dirty="0"/>
              <a:t> </a:t>
            </a:r>
            <a:r>
              <a:rPr lang="en-GB" sz="1200" dirty="0" err="1"/>
              <a:t>Grimbergen</a:t>
            </a:r>
            <a:endParaRPr sz="12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ct val="50000"/>
              <a:buNone/>
            </a:pPr>
            <a:endParaRPr sz="1200" dirty="0"/>
          </a:p>
          <a:p>
            <a:pPr>
              <a:spcBef>
                <a:spcPts val="0"/>
              </a:spcBef>
              <a:buSzPct val="50000"/>
            </a:pPr>
            <a:r>
              <a:rPr lang="en-GB" sz="1200" dirty="0" err="1"/>
              <a:t>Vervolg</a:t>
            </a:r>
            <a:r>
              <a:rPr lang="en-GB" sz="1200" dirty="0"/>
              <a:t> op </a:t>
            </a:r>
            <a:r>
              <a:rPr lang="en-GB" sz="1200" dirty="0" err="1"/>
              <a:t>vernieuwing</a:t>
            </a:r>
            <a:r>
              <a:rPr lang="en-GB" sz="1200" dirty="0"/>
              <a:t> van </a:t>
            </a:r>
            <a:r>
              <a:rPr lang="en-GB" sz="1200" dirty="0" err="1"/>
              <a:t>Brusselsesteenweg</a:t>
            </a:r>
            <a:r>
              <a:rPr lang="en-GB" sz="1200" dirty="0"/>
              <a:t> (N202): 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GB" sz="1000" dirty="0" err="1"/>
              <a:t>Uitgevoerd</a:t>
            </a:r>
            <a:r>
              <a:rPr lang="en-GB" sz="1000" dirty="0"/>
              <a:t> </a:t>
            </a:r>
            <a:r>
              <a:rPr lang="en-GB" sz="1000" dirty="0" err="1"/>
              <a:t>tussen</a:t>
            </a:r>
            <a:r>
              <a:rPr lang="en-GB" sz="1000" dirty="0"/>
              <a:t> 2016 en 2018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GB" sz="1000" dirty="0" err="1"/>
              <a:t>Herinrichting</a:t>
            </a:r>
            <a:r>
              <a:rPr lang="en-GB" sz="1000" dirty="0"/>
              <a:t> van </a:t>
            </a:r>
            <a:r>
              <a:rPr lang="en-GB" sz="1000" dirty="0" err="1"/>
              <a:t>drie</a:t>
            </a:r>
            <a:r>
              <a:rPr lang="en-GB" sz="1000" dirty="0"/>
              <a:t> </a:t>
            </a:r>
            <a:r>
              <a:rPr lang="en-GB" sz="1000" dirty="0" err="1"/>
              <a:t>gevaarlijke</a:t>
            </a:r>
            <a:r>
              <a:rPr lang="en-GB" sz="1000" dirty="0"/>
              <a:t> </a:t>
            </a:r>
            <a:r>
              <a:rPr lang="en-GB" sz="1000" dirty="0" err="1"/>
              <a:t>kruispunten</a:t>
            </a:r>
            <a:r>
              <a:rPr lang="en-GB" sz="1000" dirty="0"/>
              <a:t>:</a:t>
            </a:r>
            <a:endParaRPr sz="1000" dirty="0"/>
          </a:p>
          <a:p>
            <a:pPr lvl="2">
              <a:spcBef>
                <a:spcPts val="0"/>
              </a:spcBef>
              <a:buSzPct val="50000"/>
            </a:pPr>
            <a:r>
              <a:rPr lang="en-GB" sz="800" dirty="0" err="1"/>
              <a:t>Kruispunt</a:t>
            </a:r>
            <a:r>
              <a:rPr lang="en-GB" sz="800" dirty="0"/>
              <a:t> van </a:t>
            </a:r>
            <a:r>
              <a:rPr lang="en-GB" sz="800" dirty="0" err="1"/>
              <a:t>Speelbroek</a:t>
            </a:r>
            <a:endParaRPr sz="800" dirty="0"/>
          </a:p>
          <a:p>
            <a:pPr lvl="2">
              <a:spcBef>
                <a:spcPts val="0"/>
              </a:spcBef>
              <a:buSzPct val="50000"/>
            </a:pPr>
            <a:r>
              <a:rPr lang="en-GB" sz="800" dirty="0" err="1"/>
              <a:t>Kruispunt</a:t>
            </a:r>
            <a:r>
              <a:rPr lang="en-GB" sz="800" dirty="0"/>
              <a:t> van de </a:t>
            </a:r>
            <a:r>
              <a:rPr lang="en-GB" sz="800" dirty="0" err="1"/>
              <a:t>Spaanse</a:t>
            </a:r>
            <a:r>
              <a:rPr lang="en-GB" sz="800" dirty="0"/>
              <a:t> </a:t>
            </a:r>
            <a:r>
              <a:rPr lang="en-GB" sz="800" dirty="0" err="1"/>
              <a:t>Lindebaan</a:t>
            </a:r>
            <a:endParaRPr sz="800" dirty="0"/>
          </a:p>
          <a:p>
            <a:pPr lvl="2">
              <a:spcBef>
                <a:spcPts val="0"/>
              </a:spcBef>
              <a:buSzPct val="50000"/>
            </a:pPr>
            <a:r>
              <a:rPr lang="en-GB" sz="800" dirty="0" err="1"/>
              <a:t>Kruispunt</a:t>
            </a:r>
            <a:r>
              <a:rPr lang="en-GB" sz="800" dirty="0"/>
              <a:t> van de </a:t>
            </a:r>
            <a:r>
              <a:rPr lang="en-GB" sz="800" dirty="0" err="1"/>
              <a:t>Merodestraat</a:t>
            </a:r>
            <a:r>
              <a:rPr lang="en-GB" sz="800" dirty="0"/>
              <a:t>	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GB" sz="1000" dirty="0" err="1"/>
              <a:t>Fietspaden</a:t>
            </a:r>
            <a:endParaRPr lang="en-GB" sz="1000" dirty="0"/>
          </a:p>
          <a:p>
            <a:pPr lvl="1">
              <a:spcBef>
                <a:spcPts val="0"/>
              </a:spcBef>
              <a:buSzPct val="50000"/>
            </a:pPr>
            <a:r>
              <a:rPr lang="en-GB" sz="1000" dirty="0" err="1"/>
              <a:t>Rioleringswerken</a:t>
            </a:r>
            <a:endParaRPr lang="en-GB" sz="1000" dirty="0"/>
          </a:p>
          <a:p>
            <a:pPr>
              <a:spcBef>
                <a:spcPts val="0"/>
              </a:spcBef>
              <a:buSzPct val="50000"/>
            </a:pPr>
            <a:endParaRPr lang="nl-BE" sz="1200" dirty="0"/>
          </a:p>
          <a:p>
            <a:pPr>
              <a:spcBef>
                <a:spcPts val="0"/>
              </a:spcBef>
              <a:buSzPct val="50000"/>
            </a:pPr>
            <a:r>
              <a:rPr lang="nl-BE" sz="1200" dirty="0"/>
              <a:t>Nu is de </a:t>
            </a:r>
            <a:r>
              <a:rPr lang="nl-BE" sz="1200" dirty="0" err="1"/>
              <a:t>Wolvertemsesteenweg</a:t>
            </a:r>
            <a:r>
              <a:rPr lang="nl-BE" sz="1200" dirty="0"/>
              <a:t> aan beurt:</a:t>
            </a:r>
          </a:p>
          <a:p>
            <a:pPr lvl="1">
              <a:spcBef>
                <a:spcPts val="0"/>
              </a:spcBef>
              <a:buSzPct val="50000"/>
            </a:pPr>
            <a:r>
              <a:rPr lang="nl-BE" sz="1200" dirty="0"/>
              <a:t>Voorbereidende werken</a:t>
            </a:r>
          </a:p>
          <a:p>
            <a:pPr lvl="1">
              <a:spcBef>
                <a:spcPts val="0"/>
              </a:spcBef>
              <a:buSzPct val="50000"/>
            </a:pPr>
            <a:r>
              <a:rPr lang="nl-BE" sz="1200" dirty="0"/>
              <a:t>Bovengrondse herinrichting</a:t>
            </a:r>
          </a:p>
          <a:p>
            <a:pPr lvl="1">
              <a:spcBef>
                <a:spcPts val="0"/>
              </a:spcBef>
              <a:buSzPct val="50000"/>
            </a:pPr>
            <a:r>
              <a:rPr lang="nl-BE" sz="1200" dirty="0"/>
              <a:t>Aanleg van gescheiden riolering</a:t>
            </a:r>
          </a:p>
          <a:p>
            <a:pPr>
              <a:spcBef>
                <a:spcPts val="0"/>
              </a:spcBef>
              <a:buSzPct val="50000"/>
            </a:pPr>
            <a:endParaRPr lang="nl-BE" sz="1400" dirty="0"/>
          </a:p>
          <a:p>
            <a:pPr>
              <a:spcBef>
                <a:spcPts val="0"/>
              </a:spcBef>
              <a:buSzPct val="50000"/>
            </a:pPr>
            <a:r>
              <a:rPr lang="nl-BE" sz="1200" dirty="0"/>
              <a:t>Timing van de werken:</a:t>
            </a:r>
          </a:p>
          <a:p>
            <a:pPr lvl="1">
              <a:spcBef>
                <a:spcPts val="0"/>
              </a:spcBef>
              <a:buSzPct val="50000"/>
            </a:pPr>
            <a:r>
              <a:rPr lang="nl-BE" sz="1200" dirty="0"/>
              <a:t>Start 12 oktober 2020</a:t>
            </a:r>
          </a:p>
          <a:p>
            <a:pPr lvl="1">
              <a:spcBef>
                <a:spcPts val="0"/>
              </a:spcBef>
              <a:buSzPct val="50000"/>
            </a:pPr>
            <a:r>
              <a:rPr lang="nl-BE" sz="1200" dirty="0"/>
              <a:t>Einde (volgens huidige planning) voorjaar 2022</a:t>
            </a:r>
          </a:p>
          <a:p>
            <a:pPr indent="-330200">
              <a:spcBef>
                <a:spcPts val="0"/>
              </a:spcBef>
              <a:buClr>
                <a:srgbClr val="000000"/>
              </a:buClr>
              <a:buSzPts val="1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4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/>
              <a:t>Voorbereidende werken</a:t>
            </a:r>
            <a:endParaRPr sz="2600"/>
          </a:p>
        </p:txBody>
      </p:sp>
      <p:sp>
        <p:nvSpPr>
          <p:cNvPr id="270" name="Google Shape;270;p50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459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/>
              <a:t>Bovengrondse herinrichting</a:t>
            </a:r>
            <a:endParaRPr sz="2600"/>
          </a:p>
        </p:txBody>
      </p:sp>
      <p:sp>
        <p:nvSpPr>
          <p:cNvPr id="277" name="Google Shape;277;p51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51"/>
          <p:cNvPicPr preferRelativeResize="0"/>
          <p:nvPr/>
        </p:nvPicPr>
        <p:blipFill rotWithShape="1">
          <a:blip r:embed="rId3">
            <a:alphaModFix/>
          </a:blip>
          <a:srcRect b="2657"/>
          <a:stretch/>
        </p:blipFill>
        <p:spPr>
          <a:xfrm>
            <a:off x="454400" y="760782"/>
            <a:ext cx="8761906" cy="26426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5;p52"/>
          <p:cNvSpPr txBox="1">
            <a:spLocks noGrp="1"/>
          </p:cNvSpPr>
          <p:nvPr>
            <p:ph type="body" idx="1"/>
          </p:nvPr>
        </p:nvSpPr>
        <p:spPr>
          <a:xfrm>
            <a:off x="755550" y="3585787"/>
            <a:ext cx="8039100" cy="125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/>
              <a:t>Herinrichting</a:t>
            </a:r>
            <a:r>
              <a:rPr lang="en-GB" sz="1600" dirty="0"/>
              <a:t> van </a:t>
            </a:r>
            <a:r>
              <a:rPr lang="en-GB" sz="1600" dirty="0" err="1"/>
              <a:t>Wolvertemsesteenweg</a:t>
            </a:r>
            <a:r>
              <a:rPr lang="en-GB" sz="1600" dirty="0"/>
              <a:t> in </a:t>
            </a:r>
            <a:r>
              <a:rPr lang="en-GB" sz="1600" dirty="0" err="1"/>
              <a:t>functie</a:t>
            </a:r>
            <a:r>
              <a:rPr lang="en-GB" sz="1600" dirty="0"/>
              <a:t> van </a:t>
            </a:r>
            <a:r>
              <a:rPr lang="en-GB" sz="1600" dirty="0" err="1"/>
              <a:t>hedendaags</a:t>
            </a:r>
            <a:r>
              <a:rPr lang="en-GB" sz="1600" dirty="0"/>
              <a:t> </a:t>
            </a:r>
            <a:r>
              <a:rPr lang="en-GB" sz="1600" dirty="0" err="1"/>
              <a:t>wegbeeld</a:t>
            </a:r>
            <a:r>
              <a:rPr lang="en-GB" sz="1600" dirty="0"/>
              <a:t>: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600" dirty="0" err="1"/>
              <a:t>Comfortabele</a:t>
            </a:r>
            <a:r>
              <a:rPr lang="en-GB" sz="1600" dirty="0"/>
              <a:t> en </a:t>
            </a:r>
            <a:r>
              <a:rPr lang="en-GB" sz="1600" dirty="0" err="1"/>
              <a:t>veilige</a:t>
            </a:r>
            <a:r>
              <a:rPr lang="en-GB" sz="1600" dirty="0"/>
              <a:t> </a:t>
            </a:r>
            <a:r>
              <a:rPr lang="en-GB" sz="1600" dirty="0" err="1"/>
              <a:t>fietspaden</a:t>
            </a:r>
            <a:r>
              <a:rPr lang="en-GB" sz="1600" dirty="0"/>
              <a:t> </a:t>
            </a:r>
            <a:r>
              <a:rPr lang="en-GB" sz="1600" dirty="0" err="1"/>
              <a:t>aan</a:t>
            </a:r>
            <a:r>
              <a:rPr lang="en-GB" sz="1600" dirty="0"/>
              <a:t> </a:t>
            </a:r>
            <a:r>
              <a:rPr lang="en-GB" sz="1600" dirty="0" err="1"/>
              <a:t>beide</a:t>
            </a:r>
            <a:r>
              <a:rPr lang="en-GB" sz="1600" dirty="0"/>
              <a:t> </a:t>
            </a:r>
            <a:r>
              <a:rPr lang="en-GB" sz="1600" dirty="0" err="1"/>
              <a:t>zijden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600" dirty="0" err="1"/>
              <a:t>Afslagstroken</a:t>
            </a:r>
            <a:r>
              <a:rPr lang="en-GB" sz="1600" dirty="0"/>
              <a:t> </a:t>
            </a:r>
            <a:r>
              <a:rPr lang="en-GB" sz="1600" dirty="0" err="1"/>
              <a:t>naar</a:t>
            </a:r>
            <a:r>
              <a:rPr lang="en-GB" sz="1600" dirty="0"/>
              <a:t> </a:t>
            </a:r>
            <a:r>
              <a:rPr lang="en-GB" sz="1600" dirty="0" err="1"/>
              <a:t>Keienberglaan</a:t>
            </a:r>
            <a:r>
              <a:rPr lang="en-GB" sz="1600" dirty="0"/>
              <a:t> en </a:t>
            </a:r>
            <a:r>
              <a:rPr lang="en-GB" sz="1600" dirty="0" err="1"/>
              <a:t>Beiaardlaan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600" dirty="0" err="1"/>
              <a:t>Parkeerstrook</a:t>
            </a:r>
            <a:r>
              <a:rPr lang="en-GB" sz="1600" dirty="0"/>
              <a:t> op </a:t>
            </a:r>
            <a:r>
              <a:rPr lang="en-GB" sz="1600" dirty="0" err="1"/>
              <a:t>Wolvertemsesteenweg</a:t>
            </a:r>
            <a:r>
              <a:rPr lang="en-GB" sz="1600" dirty="0"/>
              <a:t> </a:t>
            </a:r>
            <a:r>
              <a:rPr lang="en-GB" sz="1600" dirty="0" err="1"/>
              <a:t>opnieuw</a:t>
            </a:r>
            <a:r>
              <a:rPr lang="en-GB" sz="1600" dirty="0"/>
              <a:t> </a:t>
            </a:r>
            <a:r>
              <a:rPr lang="en-GB" sz="1600" dirty="0" err="1"/>
              <a:t>aangelegd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32104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/>
              <a:t>Aanleg van gescheiden riolering</a:t>
            </a:r>
            <a:endParaRPr sz="2600"/>
          </a:p>
        </p:txBody>
      </p:sp>
      <p:sp>
        <p:nvSpPr>
          <p:cNvPr id="293" name="Google Shape;293;p53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12" y="1306350"/>
            <a:ext cx="8680780" cy="25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124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/>
              <a:t>Aanleg van gescheiden riolering</a:t>
            </a:r>
            <a:endParaRPr sz="2600"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774700" y="71624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Vergroten</a:t>
            </a:r>
            <a:r>
              <a:rPr lang="en-GB" dirty="0"/>
              <a:t> van </a:t>
            </a:r>
            <a:r>
              <a:rPr lang="en-GB" dirty="0" err="1"/>
              <a:t>bufferbekken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Kloosterpoort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GB" dirty="0" err="1"/>
              <a:t>Opvangcapaciteit</a:t>
            </a:r>
            <a:r>
              <a:rPr lang="en-GB" dirty="0"/>
              <a:t> </a:t>
            </a:r>
            <a:r>
              <a:rPr lang="en-GB" dirty="0" err="1"/>
              <a:t>vergroten</a:t>
            </a:r>
            <a:endParaRPr lang="en-GB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Overstromingen</a:t>
            </a:r>
            <a:r>
              <a:rPr lang="en-GB" dirty="0"/>
              <a:t> in </a:t>
            </a:r>
            <a:r>
              <a:rPr lang="en-GB" dirty="0" err="1"/>
              <a:t>toekomst</a:t>
            </a:r>
            <a:r>
              <a:rPr lang="en-GB" dirty="0"/>
              <a:t> </a:t>
            </a:r>
            <a:r>
              <a:rPr lang="en-GB" dirty="0" err="1"/>
              <a:t>vermijden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Gescheiden</a:t>
            </a:r>
            <a:r>
              <a:rPr lang="en-GB" dirty="0"/>
              <a:t> </a:t>
            </a:r>
            <a:r>
              <a:rPr lang="en-GB" dirty="0" err="1"/>
              <a:t>riolering</a:t>
            </a:r>
            <a:r>
              <a:rPr lang="en-GB" dirty="0"/>
              <a:t>: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Brusselsesteenweg</a:t>
            </a:r>
            <a:r>
              <a:rPr lang="en-GB" dirty="0"/>
              <a:t> en </a:t>
            </a:r>
            <a:r>
              <a:rPr lang="en-GB" dirty="0" err="1"/>
              <a:t>Kloosterpoort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Riolering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vernieuwing</a:t>
            </a:r>
            <a:r>
              <a:rPr lang="en-GB" dirty="0"/>
              <a:t> toe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Aparte</a:t>
            </a:r>
            <a:r>
              <a:rPr lang="en-GB" dirty="0"/>
              <a:t> </a:t>
            </a:r>
            <a:r>
              <a:rPr lang="en-GB" dirty="0" err="1"/>
              <a:t>riolering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regen</a:t>
            </a:r>
            <a:r>
              <a:rPr lang="en-GB" dirty="0"/>
              <a:t>- en </a:t>
            </a:r>
            <a:r>
              <a:rPr lang="en-GB" dirty="0" err="1"/>
              <a:t>afvalwater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dirty="0" err="1"/>
              <a:t>Verplicht</a:t>
            </a:r>
            <a:r>
              <a:rPr lang="en-GB" dirty="0"/>
              <a:t> </a:t>
            </a:r>
            <a:r>
              <a:rPr lang="en-GB" dirty="0" err="1"/>
              <a:t>Europese</a:t>
            </a:r>
            <a:r>
              <a:rPr lang="en-GB" dirty="0"/>
              <a:t> </a:t>
            </a:r>
            <a:r>
              <a:rPr lang="en-GB" dirty="0" err="1"/>
              <a:t>regelgeving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dirty="0" err="1"/>
              <a:t>Betere</a:t>
            </a:r>
            <a:r>
              <a:rPr lang="en-GB" dirty="0"/>
              <a:t> </a:t>
            </a:r>
            <a:r>
              <a:rPr lang="en-GB" dirty="0" err="1"/>
              <a:t>waterhuishouding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dirty="0" err="1"/>
              <a:t>Positief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milieu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Vooronderzoeken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september</a:t>
            </a:r>
            <a:r>
              <a:rPr lang="en-GB" dirty="0"/>
              <a:t>/</a:t>
            </a:r>
            <a:r>
              <a:rPr lang="en-GB" dirty="0" err="1"/>
              <a:t>oktober</a:t>
            </a:r>
            <a:r>
              <a:rPr lang="en-GB" dirty="0"/>
              <a:t> 2019 </a:t>
            </a:r>
            <a:r>
              <a:rPr lang="en-GB" dirty="0" err="1"/>
              <a:t>tonen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methodes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gescheiden</a:t>
            </a:r>
            <a:r>
              <a:rPr lang="en-GB" dirty="0"/>
              <a:t> </a:t>
            </a:r>
            <a:r>
              <a:rPr lang="en-GB" dirty="0" err="1"/>
              <a:t>riolering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leggen</a:t>
            </a:r>
            <a:endParaRPr dirty="0"/>
          </a:p>
        </p:txBody>
      </p:sp>
      <p:sp>
        <p:nvSpPr>
          <p:cNvPr id="302" name="Google Shape;302;p54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61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 dirty="0" err="1"/>
              <a:t>Aanleg</a:t>
            </a:r>
            <a:r>
              <a:rPr lang="en-GB" sz="2600" dirty="0"/>
              <a:t> van </a:t>
            </a:r>
            <a:r>
              <a:rPr lang="en-GB" sz="2600" dirty="0" err="1"/>
              <a:t>gescheiden</a:t>
            </a:r>
            <a:r>
              <a:rPr lang="en-GB" sz="2600" dirty="0"/>
              <a:t> </a:t>
            </a:r>
            <a:r>
              <a:rPr lang="en-GB" sz="2600" dirty="0" err="1"/>
              <a:t>riolering</a:t>
            </a:r>
            <a:r>
              <a:rPr lang="en-GB" sz="2600" dirty="0"/>
              <a:t>: </a:t>
            </a:r>
            <a:r>
              <a:rPr lang="en-GB" sz="2600" dirty="0" err="1"/>
              <a:t>ingrijpende</a:t>
            </a:r>
            <a:r>
              <a:rPr lang="en-GB" sz="2600" dirty="0"/>
              <a:t> </a:t>
            </a:r>
            <a:r>
              <a:rPr lang="en-GB" sz="2600" dirty="0" err="1"/>
              <a:t>werken</a:t>
            </a:r>
            <a:endParaRPr sz="2600" dirty="0"/>
          </a:p>
        </p:txBody>
      </p:sp>
      <p:sp>
        <p:nvSpPr>
          <p:cNvPr id="309" name="Google Shape;309;p55"/>
          <p:cNvSpPr txBox="1">
            <a:spLocks noGrp="1"/>
          </p:cNvSpPr>
          <p:nvPr>
            <p:ph type="body" idx="1"/>
          </p:nvPr>
        </p:nvSpPr>
        <p:spPr>
          <a:xfrm>
            <a:off x="774700" y="71624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1800" dirty="0"/>
              <a:t>Diameter </a:t>
            </a:r>
            <a:r>
              <a:rPr lang="en-GB" sz="1800" dirty="0" err="1"/>
              <a:t>riolering</a:t>
            </a:r>
            <a:r>
              <a:rPr lang="en-GB" sz="1800" dirty="0"/>
              <a:t>: 1000mm, 1200 mm en 2000 mm</a:t>
            </a:r>
            <a:endParaRPr sz="1800" dirty="0"/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 dirty="0"/>
              <a:t>Diameter </a:t>
            </a:r>
            <a:r>
              <a:rPr lang="en-GB" sz="1800" dirty="0" err="1"/>
              <a:t>persput</a:t>
            </a:r>
            <a:r>
              <a:rPr lang="en-GB" sz="1800" dirty="0"/>
              <a:t> </a:t>
            </a:r>
            <a:r>
              <a:rPr lang="en-GB" sz="1800" dirty="0" err="1"/>
              <a:t>eiland</a:t>
            </a:r>
            <a:r>
              <a:rPr lang="en-GB" sz="1800" dirty="0"/>
              <a:t> </a:t>
            </a:r>
            <a:r>
              <a:rPr lang="en-GB" sz="1800" dirty="0" err="1"/>
              <a:t>Beiaardlaan</a:t>
            </a:r>
            <a:r>
              <a:rPr lang="en-GB" sz="1800" dirty="0"/>
              <a:t>: 7 m</a:t>
            </a:r>
            <a:endParaRPr sz="1800" dirty="0"/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 dirty="0" err="1"/>
              <a:t>Diepte</a:t>
            </a:r>
            <a:r>
              <a:rPr lang="en-GB" sz="1800" dirty="0"/>
              <a:t> </a:t>
            </a:r>
            <a:r>
              <a:rPr lang="en-GB" sz="1800" dirty="0" err="1"/>
              <a:t>persputten</a:t>
            </a:r>
            <a:r>
              <a:rPr lang="en-GB" sz="1800" dirty="0"/>
              <a:t> </a:t>
            </a:r>
            <a:r>
              <a:rPr lang="en-GB" sz="1800" dirty="0" err="1"/>
              <a:t>ongeveer</a:t>
            </a:r>
            <a:r>
              <a:rPr lang="en-GB" sz="1800" dirty="0"/>
              <a:t> 7 m </a:t>
            </a:r>
            <a:r>
              <a:rPr lang="en-GB" sz="1800" dirty="0" err="1"/>
              <a:t>onder</a:t>
            </a:r>
            <a:r>
              <a:rPr lang="en-GB" sz="1800" dirty="0"/>
              <a:t> </a:t>
            </a:r>
            <a:r>
              <a:rPr lang="en-GB" sz="1800" dirty="0" err="1"/>
              <a:t>maaiveld</a:t>
            </a:r>
            <a:endParaRPr sz="1800" dirty="0"/>
          </a:p>
          <a:p>
            <a:pPr marL="0" marR="457387" lvl="0" indent="0" algn="l" rtl="0">
              <a:lnSpc>
                <a:spcPct val="99670"/>
              </a:lnSpc>
              <a:spcBef>
                <a:spcPts val="259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55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00" y="2131826"/>
            <a:ext cx="3870673" cy="24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400" y="1767313"/>
            <a:ext cx="2589175" cy="314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00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 dirty="0" err="1"/>
              <a:t>Aanleg</a:t>
            </a:r>
            <a:r>
              <a:rPr lang="en-GB" sz="2600" dirty="0"/>
              <a:t> van </a:t>
            </a:r>
            <a:r>
              <a:rPr lang="en-GB" sz="2600" dirty="0" err="1"/>
              <a:t>gescheiden</a:t>
            </a:r>
            <a:r>
              <a:rPr lang="en-GB" sz="2600" dirty="0"/>
              <a:t> </a:t>
            </a:r>
            <a:r>
              <a:rPr lang="en-GB" sz="2600" dirty="0" err="1"/>
              <a:t>riolering</a:t>
            </a:r>
            <a:r>
              <a:rPr lang="en-GB" sz="2600" dirty="0"/>
              <a:t>: </a:t>
            </a:r>
            <a:r>
              <a:rPr lang="en-GB" sz="2600" dirty="0" err="1"/>
              <a:t>ingrijpende</a:t>
            </a:r>
            <a:r>
              <a:rPr lang="en-GB" sz="2600" dirty="0"/>
              <a:t> </a:t>
            </a:r>
            <a:r>
              <a:rPr lang="en-GB" sz="2600" dirty="0" err="1"/>
              <a:t>werken</a:t>
            </a:r>
            <a:endParaRPr sz="2600" dirty="0"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774700" y="71624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457387" lvl="0" indent="0" algn="l" rtl="0">
              <a:lnSpc>
                <a:spcPct val="99670"/>
              </a:lnSpc>
              <a:spcBef>
                <a:spcPts val="259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75" y="716250"/>
            <a:ext cx="3087649" cy="41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244" y="716269"/>
            <a:ext cx="3087649" cy="411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22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600" dirty="0" err="1"/>
              <a:t>Aanleg</a:t>
            </a:r>
            <a:r>
              <a:rPr lang="en-GB" sz="2600" dirty="0"/>
              <a:t> van </a:t>
            </a:r>
            <a:r>
              <a:rPr lang="en-GB" sz="2600" dirty="0" err="1"/>
              <a:t>gescheiden</a:t>
            </a:r>
            <a:r>
              <a:rPr lang="en-GB" sz="2600" dirty="0"/>
              <a:t> </a:t>
            </a:r>
            <a:r>
              <a:rPr lang="en-GB" sz="2600" dirty="0" err="1"/>
              <a:t>riolering</a:t>
            </a:r>
            <a:r>
              <a:rPr lang="en-GB" sz="2600" dirty="0"/>
              <a:t>: </a:t>
            </a:r>
            <a:r>
              <a:rPr lang="en-GB" sz="2600" dirty="0" err="1"/>
              <a:t>ingrijpende</a:t>
            </a:r>
            <a:r>
              <a:rPr lang="en-GB" sz="2600" dirty="0"/>
              <a:t> </a:t>
            </a:r>
            <a:r>
              <a:rPr lang="en-GB" sz="2600" dirty="0" err="1"/>
              <a:t>werken</a:t>
            </a:r>
            <a:endParaRPr sz="2600" dirty="0"/>
          </a:p>
        </p:txBody>
      </p:sp>
      <p:sp>
        <p:nvSpPr>
          <p:cNvPr id="329" name="Google Shape;329;p57"/>
          <p:cNvSpPr txBox="1">
            <a:spLocks noGrp="1"/>
          </p:cNvSpPr>
          <p:nvPr>
            <p:ph type="body" idx="1"/>
          </p:nvPr>
        </p:nvSpPr>
        <p:spPr>
          <a:xfrm>
            <a:off x="774700" y="71624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457387" lvl="0" indent="0" algn="l" rtl="0">
              <a:lnSpc>
                <a:spcPct val="99670"/>
              </a:lnSpc>
              <a:spcBef>
                <a:spcPts val="259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25" y="716250"/>
            <a:ext cx="2357500" cy="420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750" y="716250"/>
            <a:ext cx="2357500" cy="420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2375" y="716249"/>
            <a:ext cx="3154287" cy="420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82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>
            <a:spLocks noGrp="1"/>
          </p:cNvSpPr>
          <p:nvPr>
            <p:ph type="ctrTitle"/>
          </p:nvPr>
        </p:nvSpPr>
        <p:spPr>
          <a:xfrm>
            <a:off x="180900" y="1845475"/>
            <a:ext cx="5619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Fasering en minderhinder-maatregelen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Een nieuwe Wolvertemsesteenweg in vijf fasen</a:t>
            </a:r>
            <a:br>
              <a:rPr lang="en-GB" sz="2400"/>
            </a:br>
            <a:r>
              <a:rPr lang="en-GB" sz="2400"/>
              <a:t>om hinder te spreiden</a:t>
            </a:r>
            <a:endParaRPr sz="2400"/>
          </a:p>
        </p:txBody>
      </p:sp>
      <p:sp>
        <p:nvSpPr>
          <p:cNvPr id="336" name="Google Shape;336;p57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75" y="1283063"/>
            <a:ext cx="8688929" cy="283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ctrTitle"/>
          </p:nvPr>
        </p:nvSpPr>
        <p:spPr>
          <a:xfrm>
            <a:off x="539150" y="723919"/>
            <a:ext cx="82041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Herinrichting van de Wolvertemsesteenweg (N211)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9"/>
          <p:cNvSpPr txBox="1">
            <a:spLocks noGrp="1"/>
          </p:cNvSpPr>
          <p:nvPr>
            <p:ph type="subTitle" idx="1"/>
          </p:nvPr>
        </p:nvSpPr>
        <p:spPr>
          <a:xfrm>
            <a:off x="571500" y="3295650"/>
            <a:ext cx="7086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Microsoft Teams - 29 september 2020</a:t>
            </a:r>
            <a:endParaRPr sz="20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Een nieuwe Wolvertemsesteenweg in vijf fasen</a:t>
            </a:r>
            <a:endParaRPr sz="2400"/>
          </a:p>
        </p:txBody>
      </p:sp>
      <p:sp>
        <p:nvSpPr>
          <p:cNvPr id="344" name="Google Shape;344;p58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Fase 1: Persputten en persingen (groen)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Opbraak bestaande infrastructuur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Bouwen pers- en ontvangstputten en persen rioleringswerken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Oktober 2020 - zomer 2021</a:t>
            </a:r>
            <a:endParaRPr/>
          </a:p>
        </p:txBody>
      </p:sp>
      <p:sp>
        <p:nvSpPr>
          <p:cNvPr id="345" name="Google Shape;345;p58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58"/>
          <p:cNvPicPr preferRelativeResize="0"/>
          <p:nvPr/>
        </p:nvPicPr>
        <p:blipFill rotWithShape="1">
          <a:blip r:embed="rId3">
            <a:alphaModFix/>
          </a:blip>
          <a:srcRect l="42239" t="39087"/>
          <a:stretch/>
        </p:blipFill>
        <p:spPr>
          <a:xfrm>
            <a:off x="1073425" y="2403800"/>
            <a:ext cx="7676930" cy="263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9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Een nieuwe Wolvertemsesteenweg in vijf fasen</a:t>
            </a:r>
            <a:endParaRPr sz="2400"/>
          </a:p>
        </p:txBody>
      </p:sp>
      <p:sp>
        <p:nvSpPr>
          <p:cNvPr id="353" name="Google Shape;353;p59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Fase 2: Open sleuf (lichtblauw)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Graven open sleuf en plaatsen nieuwe riolering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Voorjaar - zomer 2021</a:t>
            </a:r>
            <a:endParaRPr/>
          </a:p>
        </p:txBody>
      </p:sp>
      <p:sp>
        <p:nvSpPr>
          <p:cNvPr id="354" name="Google Shape;354;p59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59"/>
          <p:cNvPicPr preferRelativeResize="0"/>
          <p:nvPr/>
        </p:nvPicPr>
        <p:blipFill rotWithShape="1">
          <a:blip r:embed="rId3">
            <a:alphaModFix/>
          </a:blip>
          <a:srcRect l="1162" t="16970" r="35288" b="33334"/>
          <a:stretch/>
        </p:blipFill>
        <p:spPr>
          <a:xfrm>
            <a:off x="664650" y="2248725"/>
            <a:ext cx="8259202" cy="210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Een nieuwe Wolvertemsesteenweg in vijf fasen</a:t>
            </a:r>
            <a:endParaRPr sz="2400"/>
          </a:p>
        </p:txBody>
      </p:sp>
      <p:sp>
        <p:nvSpPr>
          <p:cNvPr id="362" name="Google Shape;362;p60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Fase 3: Aanleg van Wolvertemsesteenweg (donkergrijs)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Nieuwe Wolvertemsesteenweg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Zomer - najaar 2021</a:t>
            </a:r>
            <a:endParaRPr/>
          </a:p>
        </p:txBody>
      </p:sp>
      <p:sp>
        <p:nvSpPr>
          <p:cNvPr id="363" name="Google Shape;363;p60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60"/>
          <p:cNvPicPr preferRelativeResize="0"/>
          <p:nvPr/>
        </p:nvPicPr>
        <p:blipFill rotWithShape="1">
          <a:blip r:embed="rId3">
            <a:alphaModFix/>
          </a:blip>
          <a:srcRect b="19491"/>
          <a:stretch/>
        </p:blipFill>
        <p:spPr>
          <a:xfrm>
            <a:off x="449788" y="1961873"/>
            <a:ext cx="8688929" cy="22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Aanleg</a:t>
            </a:r>
            <a:r>
              <a:rPr lang="en-GB" sz="2400"/>
              <a:t> </a:t>
            </a:r>
            <a:r>
              <a:rPr lang="en-GB" sz="2000" b="0"/>
              <a:t>fundering</a:t>
            </a:r>
            <a:endParaRPr sz="2600"/>
          </a:p>
        </p:txBody>
      </p:sp>
      <p:sp>
        <p:nvSpPr>
          <p:cNvPr id="371" name="Google Shape;371;p61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00" y="1063363"/>
            <a:ext cx="537210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>
            <a:spLocks noGrp="1"/>
          </p:cNvSpPr>
          <p:nvPr>
            <p:ph type="title"/>
          </p:nvPr>
        </p:nvSpPr>
        <p:spPr>
          <a:xfrm>
            <a:off x="774700" y="205975"/>
            <a:ext cx="829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Plaatsen van lijnvormige elementen</a:t>
            </a:r>
            <a:endParaRPr sz="2600"/>
          </a:p>
        </p:txBody>
      </p:sp>
      <p:sp>
        <p:nvSpPr>
          <p:cNvPr id="379" name="Google Shape;379;p62"/>
          <p:cNvSpPr txBox="1">
            <a:spLocks noGrp="1"/>
          </p:cNvSpPr>
          <p:nvPr>
            <p:ph type="body" idx="1"/>
          </p:nvPr>
        </p:nvSpPr>
        <p:spPr>
          <a:xfrm>
            <a:off x="774700" y="71624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2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450" y="1134100"/>
            <a:ext cx="2371550" cy="3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875" y="1134100"/>
            <a:ext cx="2371550" cy="3562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Een nieuwe Wolvertemsesteenweg in vijf fasen</a:t>
            </a:r>
            <a:endParaRPr sz="2400"/>
          </a:p>
        </p:txBody>
      </p:sp>
      <p:sp>
        <p:nvSpPr>
          <p:cNvPr id="389" name="Google Shape;389;p63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Fase 4: Bufferbekken (paars)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Vergroten bufferbekken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September - oktober 2021</a:t>
            </a:r>
            <a:endParaRPr/>
          </a:p>
        </p:txBody>
      </p:sp>
      <p:sp>
        <p:nvSpPr>
          <p:cNvPr id="390" name="Google Shape;390;p63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63"/>
          <p:cNvPicPr preferRelativeResize="0"/>
          <p:nvPr/>
        </p:nvPicPr>
        <p:blipFill rotWithShape="1">
          <a:blip r:embed="rId3">
            <a:alphaModFix/>
          </a:blip>
          <a:srcRect l="58791" t="15410" b="22175"/>
          <a:stretch/>
        </p:blipFill>
        <p:spPr>
          <a:xfrm>
            <a:off x="2009150" y="1889450"/>
            <a:ext cx="5354300" cy="26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Een nieuwe Wolvertemsesteenweg in vijf fasen</a:t>
            </a:r>
            <a:endParaRPr sz="2400"/>
          </a:p>
        </p:txBody>
      </p:sp>
      <p:sp>
        <p:nvSpPr>
          <p:cNvPr id="398" name="Google Shape;398;p64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Fase 5: Parkeerstrook handelaars (oranje)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Vernieuwen asfaltverharding van parkeerstrook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Najaar 2021</a:t>
            </a:r>
            <a:endParaRPr/>
          </a:p>
        </p:txBody>
      </p:sp>
      <p:sp>
        <p:nvSpPr>
          <p:cNvPr id="399" name="Google Shape;399;p64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64"/>
          <p:cNvPicPr preferRelativeResize="0"/>
          <p:nvPr/>
        </p:nvPicPr>
        <p:blipFill rotWithShape="1">
          <a:blip r:embed="rId3">
            <a:alphaModFix/>
          </a:blip>
          <a:srcRect l="1162" t="16970" r="35288" b="33334"/>
          <a:stretch/>
        </p:blipFill>
        <p:spPr>
          <a:xfrm>
            <a:off x="556700" y="2248725"/>
            <a:ext cx="8259202" cy="210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5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Algemene minderhinder-maatregelen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2400"/>
          </a:p>
        </p:txBody>
      </p:sp>
      <p:sp>
        <p:nvSpPr>
          <p:cNvPr id="407" name="Google Shape;407;p65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 worden, naast de gefaseerde aanpak, ook algemene maatregelen genomen tijdens de werken:</a:t>
            </a:r>
            <a:br>
              <a:rPr lang="en-GB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Periodes waarin percelen (van handelaars of bewoners) niet of moeilijker bereikbaar zijn tot een minimum beperken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Bereikbaarheid percelen in alle andere gevallen garanderen met onder andere </a:t>
            </a:r>
            <a:r>
              <a:rPr lang="en-GB" sz="1800" b="1"/>
              <a:t>tijdelijke verhardingen (steenslag)</a:t>
            </a:r>
            <a:r>
              <a:rPr lang="en-GB" sz="1800"/>
              <a:t> en </a:t>
            </a:r>
            <a:r>
              <a:rPr lang="en-GB" sz="1800" b="1"/>
              <a:t>loopbrugjes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08" name="Google Shape;408;p65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00" y="634425"/>
            <a:ext cx="7265952" cy="403692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6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Bereikbaarheid tijdens de werken</a:t>
            </a:r>
            <a:endParaRPr sz="2400"/>
          </a:p>
        </p:txBody>
      </p:sp>
      <p:sp>
        <p:nvSpPr>
          <p:cNvPr id="416" name="Google Shape;416;p66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50" y="673025"/>
            <a:ext cx="6749521" cy="3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7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Omleidingen bovenlokaal verkeer tijdens de werken</a:t>
            </a:r>
            <a:endParaRPr sz="2400"/>
          </a:p>
        </p:txBody>
      </p:sp>
      <p:sp>
        <p:nvSpPr>
          <p:cNvPr id="424" name="Google Shape;424;p67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7"/>
          <p:cNvSpPr txBox="1">
            <a:spLocks noGrp="1"/>
          </p:cNvSpPr>
          <p:nvPr>
            <p:ph type="body" idx="1"/>
          </p:nvPr>
        </p:nvSpPr>
        <p:spPr>
          <a:xfrm>
            <a:off x="7568300" y="844300"/>
            <a:ext cx="14277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Het verkeer dat enkel door Grimbergen rijdt voor verplaatsingen over een grote afstand, leiden we in beide richtingen om via de A12, Ring rond Brussel (R0) en de E19.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Enkele huisregels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Voorstelling panelleden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De werken in een notendop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Fasering en minderhinder-maatregelen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Parkeren tijdens de werken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Andere werken in en rond Grimbergen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Vragenronde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Contact</a:t>
            </a:r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00" y="686850"/>
            <a:ext cx="3927491" cy="435432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Omleidingen lokaal verkeer tijdens de werken</a:t>
            </a:r>
            <a:endParaRPr sz="2400"/>
          </a:p>
        </p:txBody>
      </p:sp>
      <p:sp>
        <p:nvSpPr>
          <p:cNvPr id="433" name="Google Shape;433;p68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8"/>
          <p:cNvSpPr txBox="1">
            <a:spLocks noGrp="1"/>
          </p:cNvSpPr>
          <p:nvPr>
            <p:ph type="body" idx="1"/>
          </p:nvPr>
        </p:nvSpPr>
        <p:spPr>
          <a:xfrm>
            <a:off x="4671150" y="608825"/>
            <a:ext cx="44730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Omleiding voor fietsers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In beide richtingen omgeleid via Lagesteenweg, Kerkplein</a:t>
            </a:r>
            <a:br>
              <a:rPr lang="en-GB" sz="1200"/>
            </a:br>
            <a:r>
              <a:rPr lang="en-GB" sz="1200"/>
              <a:t>en Hogesteenweg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Omleiding voor gemotoriseerd verkeer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Verkeer van Meise </a:t>
            </a:r>
            <a:r>
              <a:rPr lang="en-GB" sz="1200" i="1"/>
              <a:t>naar Vilvoorde</a:t>
            </a:r>
            <a:r>
              <a:rPr lang="en-GB" sz="1200"/>
              <a:t>: via Brusselsesteenweg en Spaanse Lindebaan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Verkeer van Vilvoorde </a:t>
            </a:r>
            <a:r>
              <a:rPr lang="en-GB" sz="1200" i="1"/>
              <a:t>naar Meise</a:t>
            </a:r>
            <a:r>
              <a:rPr lang="en-GB" sz="1200"/>
              <a:t>: via Spaanse Lindebaan, </a:t>
            </a:r>
            <a:br>
              <a:rPr lang="en-GB" sz="1200"/>
            </a:br>
            <a:r>
              <a:rPr lang="en-GB" sz="1200"/>
              <a:t>De Merodestraat en Brusselsesteenweg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Kruispunt Brusselsesteenweg X De Merodestraat werd aangepast: verkeer kan links en rechts afslaan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Bijkomende maatregelen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Eenrichtingsverkeer in De Merodestraat richting Brusselsesteenweg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Eenrichtingsverkeer in Spaanse Lindebaan richting Wolvertemsesteenweg, tussen rotonde en Brusselsesteenweg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Kruispunt Brusselsesteenweg X Speelbroek: afgesloten</a:t>
            </a:r>
            <a:br>
              <a:rPr lang="en-GB" sz="1200"/>
            </a:br>
            <a:r>
              <a:rPr lang="en-GB" sz="1200"/>
              <a:t>voor verkeer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 txBox="1">
            <a:spLocks noGrp="1"/>
          </p:cNvSpPr>
          <p:nvPr>
            <p:ph type="ctrTitle"/>
          </p:nvPr>
        </p:nvSpPr>
        <p:spPr>
          <a:xfrm>
            <a:off x="116400" y="1845475"/>
            <a:ext cx="5619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Parkeren tijdens</a:t>
            </a:r>
            <a:br>
              <a:rPr lang="en-GB" sz="3600"/>
            </a:br>
            <a:r>
              <a:rPr lang="en-GB" sz="3600"/>
              <a:t>de werken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Parkeren tijdens de werken</a:t>
            </a:r>
            <a:endParaRPr sz="2400"/>
          </a:p>
        </p:txBody>
      </p:sp>
      <p:sp>
        <p:nvSpPr>
          <p:cNvPr id="446" name="Google Shape;446;p70"/>
          <p:cNvSpPr txBox="1">
            <a:spLocks noGrp="1"/>
          </p:cNvSpPr>
          <p:nvPr>
            <p:ph type="body" idx="1"/>
          </p:nvPr>
        </p:nvSpPr>
        <p:spPr>
          <a:xfrm>
            <a:off x="6214200" y="844300"/>
            <a:ext cx="2750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Werfzone Wolvertemsesteenweg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Tijdelijke parking ter hoogte van parking handelaars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Enkel tijdens fase 1</a:t>
            </a:r>
            <a:endParaRPr sz="1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Beiaardlaan - Keienberglaan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Tijdelijke parking tijdens werken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Leveringen Bpost blijven mogelijk via Beiaardlaan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Schaasput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Tijdelijke parking tijdens werken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Verbinding met voetgangerszone naar handelaars</a:t>
            </a:r>
            <a:endParaRPr sz="1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Stationsstraat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Extra, tijdelijk parkeerterrein op Stationsstraat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/>
              <a:t>Verbinding met voetgangerszone naar handelaars</a:t>
            </a:r>
            <a:endParaRPr sz="1200"/>
          </a:p>
        </p:txBody>
      </p:sp>
      <p:sp>
        <p:nvSpPr>
          <p:cNvPr id="447" name="Google Shape;447;p70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75" y="987772"/>
            <a:ext cx="5701927" cy="3167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>
            <a:spLocks noGrp="1"/>
          </p:cNvSpPr>
          <p:nvPr>
            <p:ph type="ctrTitle"/>
          </p:nvPr>
        </p:nvSpPr>
        <p:spPr>
          <a:xfrm>
            <a:off x="342900" y="1845475"/>
            <a:ext cx="51051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Andere werken in en</a:t>
            </a:r>
            <a:br>
              <a:rPr lang="en-GB" sz="3600"/>
            </a:br>
            <a:r>
              <a:rPr lang="en-GB" sz="3600"/>
              <a:t>rond Grimbergen</a:t>
            </a:r>
            <a:endParaRPr sz="3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2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2400"/>
              <a:t>Andere werken in en rond Grimbergen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2400"/>
          </a:p>
        </p:txBody>
      </p:sp>
      <p:sp>
        <p:nvSpPr>
          <p:cNvPr id="460" name="Google Shape;460;p72"/>
          <p:cNvSpPr txBox="1">
            <a:spLocks noGrp="1"/>
          </p:cNvSpPr>
          <p:nvPr>
            <p:ph type="body" idx="1"/>
          </p:nvPr>
        </p:nvSpPr>
        <p:spPr>
          <a:xfrm>
            <a:off x="5227475" y="682300"/>
            <a:ext cx="3586200" cy="3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Rioleringswerken (gemeente Grimbergen)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www.grimbergen.be/werken-grimbergen.html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Westvaartdijk (De Werkvennootschap)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www.werkenaandering/f23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Sint-Annalaan (De Werkvennootschap)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 u="sng">
                <a:solidFill>
                  <a:schemeClr val="hlink"/>
                </a:solidFill>
                <a:hlinkClick r:id="rId5"/>
              </a:rPr>
              <a:t>www.werkenaandering.be/sint-annalaan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Op- en afrittencomplex Vilvoorde/Koningslo (nr. 6) </a:t>
            </a:r>
            <a:br>
              <a:rPr lang="en-GB" sz="1200" b="1"/>
            </a:br>
            <a:r>
              <a:rPr lang="en-GB" sz="1200" b="1"/>
              <a:t>(De Werkvennootschap)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 u="sng">
                <a:solidFill>
                  <a:schemeClr val="hlink"/>
                </a:solidFill>
                <a:hlinkClick r:id="rId6"/>
              </a:rPr>
              <a:t>www.werkenaandering.be/zone-ring-noord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400V-netwerk (gemeente Grimbergen)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www.grimbergen.be/werken-grimbergen.html</a:t>
            </a:r>
            <a:r>
              <a:rPr lang="en-GB" sz="1200"/>
              <a:t> 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461" name="Google Shape;461;p72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9800" y="598950"/>
            <a:ext cx="4347675" cy="445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3"/>
          <p:cNvSpPr txBox="1">
            <a:spLocks noGrp="1"/>
          </p:cNvSpPr>
          <p:nvPr>
            <p:ph type="ctrTitle"/>
          </p:nvPr>
        </p:nvSpPr>
        <p:spPr>
          <a:xfrm>
            <a:off x="342900" y="1845475"/>
            <a:ext cx="51051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Vragenronde</a:t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4"/>
          <p:cNvSpPr txBox="1">
            <a:spLocks noGrp="1"/>
          </p:cNvSpPr>
          <p:nvPr>
            <p:ph type="ctrTitle"/>
          </p:nvPr>
        </p:nvSpPr>
        <p:spPr>
          <a:xfrm>
            <a:off x="342900" y="1845475"/>
            <a:ext cx="51051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Contact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/>
              <a:t>Contact</a:t>
            </a:r>
            <a:endParaRPr/>
          </a:p>
        </p:txBody>
      </p:sp>
      <p:sp>
        <p:nvSpPr>
          <p:cNvPr id="479" name="Google Shape;479;p75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Algemene informatie over herinrichting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Website: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www.wegenenverkeer.be/wolvertemsesteenweg</a:t>
            </a:r>
            <a:r>
              <a:rPr lang="en-GB"/>
              <a:t>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Bereikbaarheidsadviseur Jonas Bervoets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E-mail: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bereikbaar-vlbr@wegenenverkeer.be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Telefoon: 0472 18 53 21</a:t>
            </a:r>
            <a:br>
              <a:rPr lang="en-GB"/>
            </a:b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Contact op de werf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Werfleider Niels Van Havermaet (Besix)</a:t>
            </a:r>
            <a:br>
              <a:rPr lang="en-GB"/>
            </a:b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Opmerkingen over signalisatie tijdens werken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Telefoon: 0497 52 07 88</a:t>
            </a:r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6"/>
          <p:cNvSpPr txBox="1">
            <a:spLocks noGrp="1"/>
          </p:cNvSpPr>
          <p:nvPr>
            <p:ph type="ctrTitle"/>
          </p:nvPr>
        </p:nvSpPr>
        <p:spPr>
          <a:xfrm>
            <a:off x="353400" y="1583050"/>
            <a:ext cx="5262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Bedankt voor uw aanwezigheid aan dit online informatiemoment.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468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Enkele huisregels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/>
              <a:t>Enkele huisregels</a:t>
            </a:r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774700" y="844294"/>
            <a:ext cx="803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Bedankt om deel te nemen aan deze alternatieve vorm van overleg omwille van de maatregelen in het kader van het coronavirus.</a:t>
            </a:r>
            <a:br>
              <a:rPr lang="en-GB"/>
            </a:b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Zet uw </a:t>
            </a:r>
            <a:r>
              <a:rPr lang="en-GB" b="1"/>
              <a:t>microfoon en camera </a:t>
            </a:r>
            <a:r>
              <a:rPr lang="en-GB"/>
              <a:t>tijdens de presentatie af en gebruik deze enkel als de moderator u het woord geeft. Wacht uw beurt af en onderbreek anderen niet aub.</a:t>
            </a:r>
            <a:br>
              <a:rPr lang="en-GB"/>
            </a:b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/>
              <a:t>Vragen kan u tijdens de presentatie in het </a:t>
            </a:r>
            <a:r>
              <a:rPr lang="en-GB" b="1"/>
              <a:t>chatvenster</a:t>
            </a:r>
            <a:r>
              <a:rPr lang="en-GB"/>
              <a:t> noteren. Indien uw vraag specifiek aan iemand is gericht, zet u dit erbij.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/>
              <a:t>Enkele huisregels</a:t>
            </a:r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1"/>
          </p:nvPr>
        </p:nvSpPr>
        <p:spPr>
          <a:xfrm>
            <a:off x="774700" y="844321"/>
            <a:ext cx="80391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Houd er rekening mee dat er heel wat mensen </a:t>
            </a:r>
            <a:r>
              <a:rPr lang="en-GB" b="1"/>
              <a:t>meeluisteren</a:t>
            </a:r>
            <a:r>
              <a:rPr lang="en-GB"/>
              <a:t>. Heeft u een individuele vraag die enkel betrekking heeft op uw eigen perceel, dan kan u de vraag beter later via de bereikbaarheidsadviseur stellen.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We vragen iedereen om bovenstaande afspraken te </a:t>
            </a:r>
            <a:r>
              <a:rPr lang="en-GB" b="1"/>
              <a:t>respecteren</a:t>
            </a:r>
            <a:r>
              <a:rPr lang="en-GB"/>
              <a:t>. Als u het infomoment verstoort, houden wij het recht om u uit het online infomoment te verwijderen.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3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468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Voorstelling</a:t>
            </a:r>
            <a:br>
              <a:rPr lang="en-GB" sz="3600"/>
            </a:br>
            <a:r>
              <a:rPr lang="en-GB" sz="3600"/>
              <a:t>panelleden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774700" y="205978"/>
            <a:ext cx="791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/>
              <a:t>Voorstelling panelleden</a:t>
            </a:r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body" idx="1"/>
          </p:nvPr>
        </p:nvSpPr>
        <p:spPr>
          <a:xfrm>
            <a:off x="2382800" y="844300"/>
            <a:ext cx="6431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Agentschap Wegen en Verkeer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Projectmanager Kristof Goris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Communicatieverantwoordelijke Anton De Coster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Bereikbaarheidsadviseur Jonas Bervoets (ter vervanging van Wouter Toelen)</a:t>
            </a: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Studiebureau Arcadis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Thomas Raman</a:t>
            </a: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Gemeente Grimbergen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Burgemeester Chris Selleslagh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Schepen van Mobiliteit Philip Roosen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Wegen en Water Johan Theetaert</a:t>
            </a: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Aannemer Besix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Gunter Van Gaever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Niels Van Havermaet</a:t>
            </a:r>
            <a:endParaRPr sz="1300"/>
          </a:p>
        </p:txBody>
      </p:sp>
      <p:sp>
        <p:nvSpPr>
          <p:cNvPr id="229" name="Google Shape;229;p45"/>
          <p:cNvSpPr txBox="1">
            <a:spLocks noGrp="1"/>
          </p:cNvSpPr>
          <p:nvPr>
            <p:ph type="sldNum" idx="12"/>
          </p:nvPr>
        </p:nvSpPr>
        <p:spPr>
          <a:xfrm>
            <a:off x="36195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1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00" y="917765"/>
            <a:ext cx="1608100" cy="6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700" y="2789412"/>
            <a:ext cx="1608100" cy="5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700" y="3915214"/>
            <a:ext cx="1608099" cy="48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5"/>
          <p:cNvPicPr preferRelativeResize="0"/>
          <p:nvPr/>
        </p:nvPicPr>
        <p:blipFill rotWithShape="1">
          <a:blip r:embed="rId6">
            <a:alphaModFix/>
          </a:blip>
          <a:srcRect l="-2923" t="35753" b="31325"/>
          <a:stretch/>
        </p:blipFill>
        <p:spPr>
          <a:xfrm>
            <a:off x="797175" y="1974863"/>
            <a:ext cx="1563140" cy="5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type="ctrTitle"/>
          </p:nvPr>
        </p:nvSpPr>
        <p:spPr>
          <a:xfrm>
            <a:off x="342900" y="1845469"/>
            <a:ext cx="468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3600"/>
              <a:t>De werken in een notendop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oud">
  <a:themeElements>
    <a:clrScheme name="Aangepa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75B2C"/>
      </a:accent1>
      <a:accent2>
        <a:srgbClr val="D96422"/>
      </a:accent2>
      <a:accent3>
        <a:srgbClr val="F28F1C"/>
      </a:accent3>
      <a:accent4>
        <a:srgbClr val="4D352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oud">
  <a:themeElements>
    <a:clrScheme name="Aangepa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75B2C"/>
      </a:accent1>
      <a:accent2>
        <a:srgbClr val="D96422"/>
      </a:accent2>
      <a:accent3>
        <a:srgbClr val="F28F1C"/>
      </a:accent3>
      <a:accent4>
        <a:srgbClr val="4D352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1135</Words>
  <Application>Microsoft Macintosh PowerPoint</Application>
  <PresentationFormat>Diavoorstelling (16:9)</PresentationFormat>
  <Paragraphs>245</Paragraphs>
  <Slides>38</Slides>
  <Notes>38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Calibri</vt:lpstr>
      <vt:lpstr>Arial</vt:lpstr>
      <vt:lpstr>Garamond</vt:lpstr>
      <vt:lpstr>Simple Light</vt:lpstr>
      <vt:lpstr>Inhoud</vt:lpstr>
      <vt:lpstr>Inhoud</vt:lpstr>
      <vt:lpstr>Even geduld. Het online informatiemoment start dadelijk.   Zet alvast uw microfoon en camera uit.</vt:lpstr>
      <vt:lpstr>Herinrichting van de Wolvertemsesteenweg (N211)</vt:lpstr>
      <vt:lpstr>Programma</vt:lpstr>
      <vt:lpstr>Enkele huisregels</vt:lpstr>
      <vt:lpstr>Enkele huisregels</vt:lpstr>
      <vt:lpstr>Enkele huisregels</vt:lpstr>
      <vt:lpstr>Voorstelling panelleden</vt:lpstr>
      <vt:lpstr>Voorstelling panelleden</vt:lpstr>
      <vt:lpstr>De werken in een notendop</vt:lpstr>
      <vt:lpstr>De werken in een notendop</vt:lpstr>
      <vt:lpstr>Voorbereidende werken</vt:lpstr>
      <vt:lpstr>Bovengrondse herinrichting</vt:lpstr>
      <vt:lpstr>Aanleg van gescheiden riolering</vt:lpstr>
      <vt:lpstr>Aanleg van gescheiden riolering</vt:lpstr>
      <vt:lpstr>Aanleg van gescheiden riolering: ingrijpende werken</vt:lpstr>
      <vt:lpstr>Aanleg van gescheiden riolering: ingrijpende werken</vt:lpstr>
      <vt:lpstr>Aanleg van gescheiden riolering: ingrijpende werken</vt:lpstr>
      <vt:lpstr>Fasering en minderhinder-maatregelen</vt:lpstr>
      <vt:lpstr>Een nieuwe Wolvertemsesteenweg in vijf fasen om hinder te spreiden</vt:lpstr>
      <vt:lpstr>Een nieuwe Wolvertemsesteenweg in vijf fasen</vt:lpstr>
      <vt:lpstr>Een nieuwe Wolvertemsesteenweg in vijf fasen</vt:lpstr>
      <vt:lpstr>Een nieuwe Wolvertemsesteenweg in vijf fasen</vt:lpstr>
      <vt:lpstr>Aanleg fundering</vt:lpstr>
      <vt:lpstr>Plaatsen van lijnvormige elementen</vt:lpstr>
      <vt:lpstr>Een nieuwe Wolvertemsesteenweg in vijf fasen</vt:lpstr>
      <vt:lpstr>Een nieuwe Wolvertemsesteenweg in vijf fasen</vt:lpstr>
      <vt:lpstr>Algemene minderhinder-maatregelen  </vt:lpstr>
      <vt:lpstr>Bereikbaarheid tijdens de werken</vt:lpstr>
      <vt:lpstr>Omleidingen bovenlokaal verkeer tijdens de werken</vt:lpstr>
      <vt:lpstr>Omleidingen lokaal verkeer tijdens de werken</vt:lpstr>
      <vt:lpstr>Parkeren tijdens de werken</vt:lpstr>
      <vt:lpstr>Parkeren tijdens de werken</vt:lpstr>
      <vt:lpstr>Andere werken in en rond Grimbergen</vt:lpstr>
      <vt:lpstr>Andere werken in en rond Grimbergen </vt:lpstr>
      <vt:lpstr>Vragenronde</vt:lpstr>
      <vt:lpstr>Contact</vt:lpstr>
      <vt:lpstr>Contact</vt:lpstr>
      <vt:lpstr>Bedankt voor uw aanwezigheid aan dit online informatiemoment.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geduld. Het online informatiemoment start dadelijk.   Zet alvast uw microfoon en camera uit.</dc:title>
  <cp:lastModifiedBy>Celien Claesen</cp:lastModifiedBy>
  <cp:revision>2</cp:revision>
  <cp:lastPrinted>2020-09-29T15:41:37Z</cp:lastPrinted>
  <dcterms:modified xsi:type="dcterms:W3CDTF">2020-09-30T06:55:43Z</dcterms:modified>
</cp:coreProperties>
</file>