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45"/>
  </p:notesMasterIdLst>
  <p:sldIdLst>
    <p:sldId id="360" r:id="rId3"/>
    <p:sldId id="257" r:id="rId4"/>
    <p:sldId id="258" r:id="rId5"/>
    <p:sldId id="259" r:id="rId6"/>
    <p:sldId id="260" r:id="rId7"/>
    <p:sldId id="307" r:id="rId8"/>
    <p:sldId id="308" r:id="rId9"/>
    <p:sldId id="338" r:id="rId10"/>
    <p:sldId id="340" r:id="rId11"/>
    <p:sldId id="312" r:id="rId12"/>
    <p:sldId id="321" r:id="rId13"/>
    <p:sldId id="355" r:id="rId14"/>
    <p:sldId id="342" r:id="rId15"/>
    <p:sldId id="344" r:id="rId16"/>
    <p:sldId id="346" r:id="rId17"/>
    <p:sldId id="347" r:id="rId18"/>
    <p:sldId id="345" r:id="rId19"/>
    <p:sldId id="356" r:id="rId20"/>
    <p:sldId id="348" r:id="rId21"/>
    <p:sldId id="354" r:id="rId22"/>
    <p:sldId id="362" r:id="rId23"/>
    <p:sldId id="363" r:id="rId24"/>
    <p:sldId id="349" r:id="rId25"/>
    <p:sldId id="364" r:id="rId26"/>
    <p:sldId id="350" r:id="rId27"/>
    <p:sldId id="351" r:id="rId28"/>
    <p:sldId id="365" r:id="rId29"/>
    <p:sldId id="357" r:id="rId30"/>
    <p:sldId id="352" r:id="rId31"/>
    <p:sldId id="366" r:id="rId32"/>
    <p:sldId id="358" r:id="rId33"/>
    <p:sldId id="353" r:id="rId34"/>
    <p:sldId id="367" r:id="rId35"/>
    <p:sldId id="327" r:id="rId36"/>
    <p:sldId id="302" r:id="rId37"/>
    <p:sldId id="329" r:id="rId38"/>
    <p:sldId id="328" r:id="rId39"/>
    <p:sldId id="334" r:id="rId40"/>
    <p:sldId id="336" r:id="rId41"/>
    <p:sldId id="337" r:id="rId42"/>
    <p:sldId id="359" r:id="rId43"/>
    <p:sldId id="490" r:id="rId44"/>
  </p:sldIdLst>
  <p:sldSz cx="9144000" cy="6858000" type="screen4x3"/>
  <p:notesSz cx="6797675" cy="9926638"/>
  <p:embeddedFontLst>
    <p:embeddedFont>
      <p:font typeface="Calibri" panose="020F0502020204030204" pitchFamily="34" charset="0"/>
      <p:regular r:id="rId46"/>
      <p:bold r:id="rId47"/>
      <p:italic r:id="rId48"/>
      <p:boldItalic r:id="rId49"/>
    </p:embeddedFont>
    <p:embeddedFont>
      <p:font typeface="Garamond" panose="02020404030301010803" pitchFamily="18" charset="0"/>
      <p:regular r:id="rId50"/>
      <p:bold r:id="rId51"/>
      <p: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iet Baeten" initials="GB" lastIdx="1" clrIdx="0"/>
  <p:cmAuthor id="1" name="Schoenmaekers, Jef" initials="SJ" lastIdx="22" clrIdx="1"/>
  <p:cmAuthor id="2" name="Griet Baete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1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2-04T15:12:07.854" idx="1">
    <p:pos x="10" y="10"/>
    <p:text>Voorstel om slide 2 te vervangen door deze.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WqVoSGQ"/>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2-23T17:33:02.745" idx="22">
    <p:pos x="1185" y="674"/>
    <p:text>Koen, deze fases, zijn dat ook de fases van de werken? Ik neem aan dat we per 'fase' hier nog allerlei fases hebben van de heraanleg?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3175" tIns="46575" rIns="93175" bIns="4657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3175" tIns="46575" rIns="93175" bIns="4657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6332"/>
          </a:xfrm>
          <a:prstGeom prst="rect">
            <a:avLst/>
          </a:prstGeom>
          <a:noFill/>
          <a:ln>
            <a:noFill/>
          </a:ln>
        </p:spPr>
        <p:txBody>
          <a:bodyPr spcFirstLastPara="1" wrap="square" lIns="93175" tIns="46575" rIns="93175" bIns="4657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7016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0" name="Google Shape;80;p1: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79768" y="4715153"/>
            <a:ext cx="5438140" cy="4466987"/>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28</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29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30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31</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32</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nl-BE" dirty="0"/>
              <a:t>Aan Lara: hier meegeven dat de vragen die op voorhand zijn doorgeven al zoveel mogelijk behandeld worden in de presentatie, maar dat dat niet voor alles mogelijk was. Indien het antwoord niet is teruggekomen in de presentatie stel uw vraag dan opnieuw, want we hebben voor al deze vragen wel een antwoord voorzien. </a:t>
            </a:r>
            <a:endParaRPr dirty="0"/>
          </a:p>
        </p:txBody>
      </p:sp>
      <p:sp>
        <p:nvSpPr>
          <p:cNvPr id="97" name="Google Shape;97;p3: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None/>
            </a:pPr>
            <a:fld id="{00000000-1234-1234-1234-123412341234}" type="slidenum">
              <a:rPr lang="nl-B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DDDF005-F218-A246-9D63-D6F036552251}" type="slidenum">
              <a:rPr lang="nl-NL" smtClean="0"/>
              <a:t>39</a:t>
            </a:fld>
            <a:endParaRPr lang="nl-NL"/>
          </a:p>
        </p:txBody>
      </p:sp>
    </p:spTree>
    <p:extLst>
      <p:ext uri="{BB962C8B-B14F-4D97-AF65-F5344CB8AC3E}">
        <p14:creationId xmlns:p14="http://schemas.microsoft.com/office/powerpoint/2010/main" val="923331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DDDF005-F218-A246-9D63-D6F036552251}" type="slidenum">
              <a:rPr lang="nl-NL" smtClean="0"/>
              <a:t>42</a:t>
            </a:fld>
            <a:endParaRPr lang="nl-NL"/>
          </a:p>
        </p:txBody>
      </p:sp>
    </p:spTree>
    <p:extLst>
      <p:ext uri="{BB962C8B-B14F-4D97-AF65-F5344CB8AC3E}">
        <p14:creationId xmlns:p14="http://schemas.microsoft.com/office/powerpoint/2010/main" val="2724657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6" name="Google Shape;106;p4: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None/>
            </a:pPr>
            <a:fld id="{00000000-1234-1234-1234-123412341234}" type="slidenum">
              <a:rPr lang="nl-B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79768" y="4715153"/>
            <a:ext cx="5438140" cy="4466987"/>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9: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N49 is al omgevormd tot autosnelweg tussen Westkapelle en Damse Vaart tijdens werken A11</a:t>
            </a:r>
            <a:endParaRPr/>
          </a:p>
        </p:txBody>
      </p:sp>
      <p:sp>
        <p:nvSpPr>
          <p:cNvPr id="136" name="Google Shape;136;p9: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nl-BE"/>
              <a:t>Vanaf kruispunt met de Damweg tot aan kruispunt Aardenburgkalseide/Noordstraat. Complex Maldegem zit niet in deze projectzone!</a:t>
            </a:r>
            <a:endParaRPr/>
          </a:p>
          <a:p>
            <a:pPr marL="0" lvl="0" indent="0" algn="l" rtl="0">
              <a:lnSpc>
                <a:spcPct val="100000"/>
              </a:lnSpc>
              <a:spcBef>
                <a:spcPts val="0"/>
              </a:spcBef>
              <a:spcAft>
                <a:spcPts val="0"/>
              </a:spcAft>
              <a:buSzPts val="1400"/>
              <a:buNone/>
            </a:pPr>
            <a:r>
              <a:rPr lang="nl-BE"/>
              <a:t>    </a:t>
            </a:r>
            <a:endParaRPr/>
          </a:p>
        </p:txBody>
      </p:sp>
      <p:sp>
        <p:nvSpPr>
          <p:cNvPr id="144" name="Google Shape;144;p10:notes"/>
          <p:cNvSpPr txBox="1">
            <a:spLocks noGrp="1"/>
          </p:cNvSpPr>
          <p:nvPr>
            <p:ph type="sldNum" idx="12"/>
          </p:nvPr>
        </p:nvSpPr>
        <p:spPr>
          <a:xfrm>
            <a:off x="3850443" y="9428584"/>
            <a:ext cx="2945659" cy="496332"/>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nl-BE"/>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presentatie 3">
  <p:cSld name="Titel presentatie 3">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93700" y="2130425"/>
            <a:ext cx="7772400" cy="14700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
          <p:cNvSpPr txBox="1">
            <a:spLocks noGrp="1"/>
          </p:cNvSpPr>
          <p:nvPr>
            <p:ph type="subTitle" idx="1"/>
          </p:nvPr>
        </p:nvSpPr>
        <p:spPr>
          <a:xfrm>
            <a:off x="419100" y="4381500"/>
            <a:ext cx="7086600" cy="1752600"/>
          </a:xfrm>
          <a:prstGeom prst="rect">
            <a:avLst/>
          </a:prstGeom>
          <a:noFill/>
          <a:ln>
            <a:noFill/>
          </a:ln>
        </p:spPr>
        <p:txBody>
          <a:bodyPr spcFirstLastPara="1" wrap="square" lIns="91425" tIns="45700" rIns="91425" bIns="45700" anchor="t" anchorCtr="0"/>
          <a:lstStyle>
            <a:lvl1pPr marR="0" lvl="0"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9pPr>
          </a:lstStyle>
          <a:p>
            <a:endParaRPr/>
          </a:p>
        </p:txBody>
      </p:sp>
      <p:sp>
        <p:nvSpPr>
          <p:cNvPr id="14" name="Google Shape;14;p2"/>
          <p:cNvSpPr txBox="1">
            <a:spLocks noGrp="1"/>
          </p:cNvSpPr>
          <p:nvPr>
            <p:ph type="sldNum" idx="12"/>
          </p:nvPr>
        </p:nvSpPr>
        <p:spPr>
          <a:xfrm>
            <a:off x="37338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pic>
        <p:nvPicPr>
          <p:cNvPr id="15" name="Google Shape;15;p2" descr="Vlaanderen_is_wegenenverkeer_vol_rgb.eps"/>
          <p:cNvPicPr preferRelativeResize="0"/>
          <p:nvPr/>
        </p:nvPicPr>
        <p:blipFill rotWithShape="1">
          <a:blip r:embed="rId2">
            <a:alphaModFix/>
          </a:blip>
          <a:srcRect/>
          <a:stretch/>
        </p:blipFill>
        <p:spPr>
          <a:xfrm>
            <a:off x="7343947" y="6025266"/>
            <a:ext cx="1800053" cy="706350"/>
          </a:xfrm>
          <a:prstGeom prst="rect">
            <a:avLst/>
          </a:prstGeom>
          <a:noFill/>
          <a:ln>
            <a:noFill/>
          </a:ln>
        </p:spPr>
      </p:pic>
      <p:pic>
        <p:nvPicPr>
          <p:cNvPr id="16" name="Google Shape;16;p2"/>
          <p:cNvPicPr preferRelativeResize="0"/>
          <p:nvPr/>
        </p:nvPicPr>
        <p:blipFill rotWithShape="1">
          <a:blip r:embed="rId3">
            <a:alphaModFix/>
          </a:blip>
          <a:srcRect/>
          <a:stretch/>
        </p:blipFill>
        <p:spPr>
          <a:xfrm>
            <a:off x="-423080" y="-98094"/>
            <a:ext cx="13567390" cy="763165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2008188" y="4465638"/>
            <a:ext cx="5486400" cy="566738"/>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13"/>
          <p:cNvSpPr>
            <a:spLocks noGrp="1"/>
          </p:cNvSpPr>
          <p:nvPr>
            <p:ph type="pic" idx="2"/>
          </p:nvPr>
        </p:nvSpPr>
        <p:spPr>
          <a:xfrm>
            <a:off x="2008188" y="344963"/>
            <a:ext cx="5486400" cy="4215448"/>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3"/>
          <p:cNvSpPr txBox="1">
            <a:spLocks noGrp="1"/>
          </p:cNvSpPr>
          <p:nvPr>
            <p:ph type="body" idx="1"/>
          </p:nvPr>
        </p:nvSpPr>
        <p:spPr>
          <a:xfrm>
            <a:off x="2008188" y="5032376"/>
            <a:ext cx="5486400" cy="771524"/>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3"/>
          <p:cNvSpPr txBox="1">
            <a:spLocks noGrp="1"/>
          </p:cNvSpPr>
          <p:nvPr>
            <p:ph type="sldNum" idx="12"/>
          </p:nvPr>
        </p:nvSpPr>
        <p:spPr>
          <a:xfrm>
            <a:off x="36195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74700" y="274638"/>
            <a:ext cx="7912100" cy="1143000"/>
          </a:xfrm>
          <a:prstGeom prst="rect">
            <a:avLst/>
          </a:prstGeom>
        </p:spPr>
        <p:txBody>
          <a:bodyPr vert="horz"/>
          <a:lstStyle>
            <a:lvl1pPr algn="l">
              <a:defRPr sz="3200" b="1" i="0">
                <a:latin typeface="+mn-lt"/>
              </a:defRPr>
            </a:lvl1pPr>
          </a:lstStyle>
          <a:p>
            <a:r>
              <a:rPr lang="nl-BE" dirty="0"/>
              <a:t>Titelstijl van model bewerken</a:t>
            </a:r>
            <a:endParaRPr lang="nl-NL" dirty="0"/>
          </a:p>
        </p:txBody>
      </p:sp>
      <p:sp>
        <p:nvSpPr>
          <p:cNvPr id="3" name="Tijdelijke aanduiding voor inhoud 2"/>
          <p:cNvSpPr>
            <a:spLocks noGrp="1"/>
          </p:cNvSpPr>
          <p:nvPr>
            <p:ph idx="1"/>
          </p:nvPr>
        </p:nvSpPr>
        <p:spPr>
          <a:xfrm>
            <a:off x="774700" y="1600201"/>
            <a:ext cx="8039100" cy="4203698"/>
          </a:xfrm>
          <a:prstGeom prst="rect">
            <a:avLst/>
          </a:prstGeom>
        </p:spPr>
        <p:txBody>
          <a:bodyPr/>
          <a:lstStyle>
            <a:lvl1pPr>
              <a:defRPr sz="2000">
                <a:latin typeface="+mn-lt"/>
              </a:defRPr>
            </a:lvl1pPr>
            <a:lvl2pPr marL="742950" indent="-285750">
              <a:buFont typeface="Arial"/>
              <a:buChar char="•"/>
              <a:defRPr sz="1800">
                <a:latin typeface="+mn-lt"/>
              </a:defRPr>
            </a:lvl2pPr>
            <a:lvl3pPr>
              <a:defRPr sz="1600">
                <a:latin typeface="+mn-lt"/>
              </a:defRPr>
            </a:lvl3pPr>
            <a:lvl4pPr>
              <a:defRPr>
                <a:latin typeface="Flanders Art Sans"/>
              </a:defRPr>
            </a:lvl4pPr>
            <a:lvl5pPr>
              <a:defRPr>
                <a:latin typeface="Flanders Art Sans"/>
              </a:defRPr>
            </a:lvl5pPr>
          </a:lstStyle>
          <a:p>
            <a:pPr lvl="0"/>
            <a:r>
              <a:rPr lang="nl-BE" dirty="0"/>
              <a:t>Klik om de tekststijl van het model te bewerken</a:t>
            </a:r>
          </a:p>
          <a:p>
            <a:pPr lvl="1"/>
            <a:r>
              <a:rPr lang="nl-BE" dirty="0"/>
              <a:t>Tweede niveau</a:t>
            </a:r>
          </a:p>
          <a:p>
            <a:pPr lvl="2"/>
            <a:r>
              <a:rPr lang="nl-BE" dirty="0"/>
              <a:t>Derde niveau</a:t>
            </a:r>
          </a:p>
        </p:txBody>
      </p:sp>
      <p:sp>
        <p:nvSpPr>
          <p:cNvPr id="4" name="Tijdelijke aanduiding voor dianummer 3"/>
          <p:cNvSpPr>
            <a:spLocks noGrp="1"/>
          </p:cNvSpPr>
          <p:nvPr>
            <p:ph type="sldNum" sz="quarter" idx="10"/>
          </p:nvPr>
        </p:nvSpPr>
        <p:spPr/>
        <p:txBody>
          <a:bodyPr/>
          <a:lstStyle/>
          <a:p>
            <a:fld id="{3468F017-C4A2-714E-9318-5D853AC0C20D}" type="slidenum">
              <a:rPr lang="nl-NL" smtClean="0"/>
              <a:t>‹nr.›</a:t>
            </a:fld>
            <a:endParaRPr lang="nl-NL" dirty="0"/>
          </a:p>
        </p:txBody>
      </p:sp>
    </p:spTree>
    <p:extLst>
      <p:ext uri="{BB962C8B-B14F-4D97-AF65-F5344CB8AC3E}">
        <p14:creationId xmlns:p14="http://schemas.microsoft.com/office/powerpoint/2010/main" val="294972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presentatie 1">
  <p:cSld name="Titel presentatie 1">
    <p:spTree>
      <p:nvGrpSpPr>
        <p:cNvPr id="1" name="Shape 17"/>
        <p:cNvGrpSpPr/>
        <p:nvPr/>
      </p:nvGrpSpPr>
      <p:grpSpPr>
        <a:xfrm>
          <a:off x="0" y="0"/>
          <a:ext cx="0" cy="0"/>
          <a:chOff x="0" y="0"/>
          <a:chExt cx="0" cy="0"/>
        </a:xfrm>
      </p:grpSpPr>
      <p:sp>
        <p:nvSpPr>
          <p:cNvPr id="18" name="Google Shape;18;p3"/>
          <p:cNvSpPr/>
          <p:nvPr/>
        </p:nvSpPr>
        <p:spPr>
          <a:xfrm>
            <a:off x="0" y="0"/>
            <a:ext cx="9144000" cy="6858000"/>
          </a:xfrm>
          <a:prstGeom prst="rect">
            <a:avLst/>
          </a:prstGeom>
          <a:blipFill rotWithShape="1">
            <a:blip r:embed="rId2">
              <a:alphaModFix/>
            </a:blip>
            <a:stretch>
              <a:fillRect/>
            </a:stretch>
          </a:blip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3"/>
          <p:cNvSpPr txBox="1">
            <a:spLocks noGrp="1"/>
          </p:cNvSpPr>
          <p:nvPr>
            <p:ph type="ctrTitle"/>
          </p:nvPr>
        </p:nvSpPr>
        <p:spPr>
          <a:xfrm>
            <a:off x="381000" y="2130425"/>
            <a:ext cx="7772400" cy="14700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subTitle" idx="1"/>
          </p:nvPr>
        </p:nvSpPr>
        <p:spPr>
          <a:xfrm>
            <a:off x="419100" y="4394200"/>
            <a:ext cx="7086600" cy="635000"/>
          </a:xfrm>
          <a:prstGeom prst="rect">
            <a:avLst/>
          </a:prstGeom>
          <a:noFill/>
          <a:ln>
            <a:noFill/>
          </a:ln>
        </p:spPr>
        <p:txBody>
          <a:bodyPr spcFirstLastPara="1" wrap="square" lIns="91425" tIns="45700" rIns="91425" bIns="45700" anchor="t" anchorCtr="0"/>
          <a:lstStyle>
            <a:lvl1pPr marR="0" lvl="0"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9pPr>
          </a:lstStyle>
          <a:p>
            <a:endParaRPr/>
          </a:p>
        </p:txBody>
      </p:sp>
      <p:sp>
        <p:nvSpPr>
          <p:cNvPr id="21" name="Google Shape;21;p3"/>
          <p:cNvSpPr txBox="1">
            <a:spLocks noGrp="1"/>
          </p:cNvSpPr>
          <p:nvPr>
            <p:ph type="sldNum" idx="12"/>
          </p:nvPr>
        </p:nvSpPr>
        <p:spPr>
          <a:xfrm>
            <a:off x="37338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pic>
        <p:nvPicPr>
          <p:cNvPr id="22" name="Google Shape;22;p3" descr="Vlaanderen_is_wegenenverkeer_vol_rgb.eps"/>
          <p:cNvPicPr preferRelativeResize="0"/>
          <p:nvPr/>
        </p:nvPicPr>
        <p:blipFill rotWithShape="1">
          <a:blip r:embed="rId3">
            <a:alphaModFix/>
          </a:blip>
          <a:srcRect/>
          <a:stretch/>
        </p:blipFill>
        <p:spPr>
          <a:xfrm>
            <a:off x="7360441" y="5945240"/>
            <a:ext cx="1800053" cy="706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presentatie 2">
  <p:cSld name="Titel presentatie 2">
    <p:spTree>
      <p:nvGrpSpPr>
        <p:cNvPr id="1" name="Shape 23"/>
        <p:cNvGrpSpPr/>
        <p:nvPr/>
      </p:nvGrpSpPr>
      <p:grpSpPr>
        <a:xfrm>
          <a:off x="0" y="0"/>
          <a:ext cx="0" cy="0"/>
          <a:chOff x="0" y="0"/>
          <a:chExt cx="0" cy="0"/>
        </a:xfrm>
      </p:grpSpPr>
      <p:sp>
        <p:nvSpPr>
          <p:cNvPr id="24" name="Google Shape;24;p4"/>
          <p:cNvSpPr/>
          <p:nvPr/>
        </p:nvSpPr>
        <p:spPr>
          <a:xfrm>
            <a:off x="0" y="0"/>
            <a:ext cx="9144000" cy="6858000"/>
          </a:xfrm>
          <a:prstGeom prst="rect">
            <a:avLst/>
          </a:prstGeom>
          <a:blipFill rotWithShape="1">
            <a:blip r:embed="rId2">
              <a:alphaModFix/>
            </a:blip>
            <a:stretch>
              <a:fillRect/>
            </a:stretch>
          </a:blip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Google Shape;25;p4"/>
          <p:cNvSpPr txBox="1">
            <a:spLocks noGrp="1"/>
          </p:cNvSpPr>
          <p:nvPr>
            <p:ph type="ctrTitle"/>
          </p:nvPr>
        </p:nvSpPr>
        <p:spPr>
          <a:xfrm>
            <a:off x="381000" y="2130425"/>
            <a:ext cx="7772400" cy="14700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4"/>
          <p:cNvSpPr txBox="1">
            <a:spLocks noGrp="1"/>
          </p:cNvSpPr>
          <p:nvPr>
            <p:ph type="subTitle" idx="1"/>
          </p:nvPr>
        </p:nvSpPr>
        <p:spPr>
          <a:xfrm>
            <a:off x="419100" y="4394200"/>
            <a:ext cx="7086600" cy="635000"/>
          </a:xfrm>
          <a:prstGeom prst="rect">
            <a:avLst/>
          </a:prstGeom>
          <a:noFill/>
          <a:ln>
            <a:noFill/>
          </a:ln>
        </p:spPr>
        <p:txBody>
          <a:bodyPr spcFirstLastPara="1" wrap="square" lIns="91425" tIns="45700" rIns="91425" bIns="45700" anchor="t" anchorCtr="0"/>
          <a:lstStyle>
            <a:lvl1pPr marR="0" lvl="0"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9pPr>
          </a:lstStyle>
          <a:p>
            <a:endParaRPr/>
          </a:p>
        </p:txBody>
      </p:sp>
      <p:sp>
        <p:nvSpPr>
          <p:cNvPr id="27" name="Google Shape;27;p4"/>
          <p:cNvSpPr txBox="1">
            <a:spLocks noGrp="1"/>
          </p:cNvSpPr>
          <p:nvPr>
            <p:ph type="sldNum" idx="12"/>
          </p:nvPr>
        </p:nvSpPr>
        <p:spPr>
          <a:xfrm>
            <a:off x="37338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pic>
        <p:nvPicPr>
          <p:cNvPr id="28" name="Google Shape;28;p4" descr="Vlaanderen_is_wegenenverkeer_vol_rgb.eps"/>
          <p:cNvPicPr preferRelativeResize="0"/>
          <p:nvPr/>
        </p:nvPicPr>
        <p:blipFill rotWithShape="1">
          <a:blip r:embed="rId3">
            <a:alphaModFix/>
          </a:blip>
          <a:srcRect/>
          <a:stretch/>
        </p:blipFill>
        <p:spPr>
          <a:xfrm>
            <a:off x="7360441" y="5945240"/>
            <a:ext cx="1800053" cy="7063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Hoofdstuk 1">
    <p:spTree>
      <p:nvGrpSpPr>
        <p:cNvPr id="1" name=""/>
        <p:cNvGrpSpPr/>
        <p:nvPr/>
      </p:nvGrpSpPr>
      <p:grpSpPr>
        <a:xfrm>
          <a:off x="0" y="0"/>
          <a:ext cx="0" cy="0"/>
          <a:chOff x="0" y="0"/>
          <a:chExt cx="0" cy="0"/>
        </a:xfrm>
      </p:grpSpPr>
      <p:sp>
        <p:nvSpPr>
          <p:cNvPr id="10" name="Rechthoek 9"/>
          <p:cNvSpPr/>
          <p:nvPr userDrawn="1"/>
        </p:nvSpPr>
        <p:spPr>
          <a:xfrm>
            <a:off x="12700" y="0"/>
            <a:ext cx="9144000" cy="6858000"/>
          </a:xfrm>
          <a:prstGeom prst="rect">
            <a:avLst/>
          </a:prstGeom>
          <a:blipFill rotWithShape="1">
            <a:blip r:embed="rId2" cstate="email">
              <a:extLst>
                <a:ext uri="{28A0092B-C50C-407E-A947-70E740481C1C}">
                  <a14:useLocalDpi xmlns:a14="http://schemas.microsoft.com/office/drawing/2010/main"/>
                </a:ext>
              </a:extLst>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 Art Sans"/>
            </a:endParaRPr>
          </a:p>
        </p:txBody>
      </p:sp>
      <p:sp>
        <p:nvSpPr>
          <p:cNvPr id="7" name="Rechthoek 9"/>
          <p:cNvSpPr/>
          <p:nvPr userDrawn="1"/>
        </p:nvSpPr>
        <p:spPr>
          <a:xfrm>
            <a:off x="-25400" y="-12700"/>
            <a:ext cx="6159500" cy="6931024"/>
          </a:xfrm>
          <a:custGeom>
            <a:avLst/>
            <a:gdLst>
              <a:gd name="connsiteX0" fmla="*/ 0 w 5791200"/>
              <a:gd name="connsiteY0" fmla="*/ 0 h 6905624"/>
              <a:gd name="connsiteX1" fmla="*/ 5791200 w 5791200"/>
              <a:gd name="connsiteY1" fmla="*/ 0 h 6905624"/>
              <a:gd name="connsiteX2" fmla="*/ 5791200 w 5791200"/>
              <a:gd name="connsiteY2" fmla="*/ 6905624 h 6905624"/>
              <a:gd name="connsiteX3" fmla="*/ 0 w 5791200"/>
              <a:gd name="connsiteY3" fmla="*/ 6905624 h 6905624"/>
              <a:gd name="connsiteX4" fmla="*/ 0 w 5791200"/>
              <a:gd name="connsiteY4" fmla="*/ 0 h 6905624"/>
              <a:gd name="connsiteX0" fmla="*/ 0 w 5791200"/>
              <a:gd name="connsiteY0" fmla="*/ 0 h 6905624"/>
              <a:gd name="connsiteX1" fmla="*/ 2908300 w 5791200"/>
              <a:gd name="connsiteY1" fmla="*/ 12700 h 6905624"/>
              <a:gd name="connsiteX2" fmla="*/ 5791200 w 5791200"/>
              <a:gd name="connsiteY2" fmla="*/ 6905624 h 6905624"/>
              <a:gd name="connsiteX3" fmla="*/ 0 w 5791200"/>
              <a:gd name="connsiteY3" fmla="*/ 6905624 h 6905624"/>
              <a:gd name="connsiteX4" fmla="*/ 0 w 5791200"/>
              <a:gd name="connsiteY4" fmla="*/ 0 h 6905624"/>
              <a:gd name="connsiteX0" fmla="*/ 0 w 5791200"/>
              <a:gd name="connsiteY0" fmla="*/ 0 h 6905624"/>
              <a:gd name="connsiteX1" fmla="*/ 4318000 w 5791200"/>
              <a:gd name="connsiteY1" fmla="*/ 0 h 6905624"/>
              <a:gd name="connsiteX2" fmla="*/ 5791200 w 5791200"/>
              <a:gd name="connsiteY2" fmla="*/ 6905624 h 6905624"/>
              <a:gd name="connsiteX3" fmla="*/ 0 w 5791200"/>
              <a:gd name="connsiteY3" fmla="*/ 6905624 h 6905624"/>
              <a:gd name="connsiteX4" fmla="*/ 0 w 5791200"/>
              <a:gd name="connsiteY4" fmla="*/ 0 h 6905624"/>
              <a:gd name="connsiteX0" fmla="*/ 0 w 6159500"/>
              <a:gd name="connsiteY0" fmla="*/ 0 h 6918324"/>
              <a:gd name="connsiteX1" fmla="*/ 4686300 w 6159500"/>
              <a:gd name="connsiteY1" fmla="*/ 12700 h 6918324"/>
              <a:gd name="connsiteX2" fmla="*/ 6159500 w 6159500"/>
              <a:gd name="connsiteY2" fmla="*/ 6918324 h 6918324"/>
              <a:gd name="connsiteX3" fmla="*/ 368300 w 6159500"/>
              <a:gd name="connsiteY3" fmla="*/ 6918324 h 6918324"/>
              <a:gd name="connsiteX4" fmla="*/ 0 w 6159500"/>
              <a:gd name="connsiteY4" fmla="*/ 0 h 6918324"/>
              <a:gd name="connsiteX0" fmla="*/ 0 w 6159500"/>
              <a:gd name="connsiteY0" fmla="*/ 0 h 6918324"/>
              <a:gd name="connsiteX1" fmla="*/ 4686300 w 6159500"/>
              <a:gd name="connsiteY1" fmla="*/ 12700 h 6918324"/>
              <a:gd name="connsiteX2" fmla="*/ 6159500 w 6159500"/>
              <a:gd name="connsiteY2" fmla="*/ 6918324 h 6918324"/>
              <a:gd name="connsiteX3" fmla="*/ 0 w 6159500"/>
              <a:gd name="connsiteY3" fmla="*/ 6908800 h 6918324"/>
              <a:gd name="connsiteX4" fmla="*/ 368300 w 6159500"/>
              <a:gd name="connsiteY4" fmla="*/ 6918324 h 6918324"/>
              <a:gd name="connsiteX5" fmla="*/ 0 w 6159500"/>
              <a:gd name="connsiteY5" fmla="*/ 0 h 6918324"/>
              <a:gd name="connsiteX0" fmla="*/ 0 w 6159500"/>
              <a:gd name="connsiteY0" fmla="*/ 0 h 6931024"/>
              <a:gd name="connsiteX1" fmla="*/ 4686300 w 6159500"/>
              <a:gd name="connsiteY1" fmla="*/ 12700 h 6931024"/>
              <a:gd name="connsiteX2" fmla="*/ 6159500 w 6159500"/>
              <a:gd name="connsiteY2" fmla="*/ 6918324 h 6931024"/>
              <a:gd name="connsiteX3" fmla="*/ 0 w 6159500"/>
              <a:gd name="connsiteY3" fmla="*/ 6908800 h 6931024"/>
              <a:gd name="connsiteX4" fmla="*/ 0 w 6159500"/>
              <a:gd name="connsiteY4" fmla="*/ 6931024 h 6931024"/>
              <a:gd name="connsiteX5" fmla="*/ 0 w 6159500"/>
              <a:gd name="connsiteY5" fmla="*/ 0 h 693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9500" h="6931024">
                <a:moveTo>
                  <a:pt x="0" y="0"/>
                </a:moveTo>
                <a:lnTo>
                  <a:pt x="4686300" y="12700"/>
                </a:lnTo>
                <a:lnTo>
                  <a:pt x="6159500" y="6918324"/>
                </a:lnTo>
                <a:lnTo>
                  <a:pt x="0" y="6908800"/>
                </a:lnTo>
                <a:lnTo>
                  <a:pt x="0" y="6931024"/>
                </a:lnTo>
                <a:lnTo>
                  <a:pt x="0" y="0"/>
                </a:lnTo>
                <a:close/>
              </a:path>
            </a:pathLst>
          </a:custGeom>
          <a:solidFill>
            <a:srgbClr val="B75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 Art Sans"/>
            </a:endParaRPr>
          </a:p>
        </p:txBody>
      </p:sp>
      <p:sp>
        <p:nvSpPr>
          <p:cNvPr id="2" name="Titel 1"/>
          <p:cNvSpPr>
            <a:spLocks noGrp="1"/>
          </p:cNvSpPr>
          <p:nvPr>
            <p:ph type="ctrTitle"/>
          </p:nvPr>
        </p:nvSpPr>
        <p:spPr>
          <a:xfrm>
            <a:off x="342900" y="2460625"/>
            <a:ext cx="5448300" cy="1470025"/>
          </a:xfrm>
          <a:prstGeom prst="rect">
            <a:avLst/>
          </a:prstGeom>
        </p:spPr>
        <p:txBody>
          <a:bodyPr/>
          <a:lstStyle>
            <a:lvl1pPr algn="l">
              <a:defRPr sz="4600" b="1" i="0">
                <a:solidFill>
                  <a:schemeClr val="bg1"/>
                </a:solidFill>
                <a:latin typeface="+mn-lt"/>
              </a:defRPr>
            </a:lvl1pPr>
          </a:lstStyle>
          <a:p>
            <a:r>
              <a:rPr lang="nl-BE" dirty="0"/>
              <a:t>Titelstijl van model bewerken</a:t>
            </a:r>
            <a:endParaRPr lang="nl-NL" dirty="0"/>
          </a:p>
        </p:txBody>
      </p:sp>
      <p:sp>
        <p:nvSpPr>
          <p:cNvPr id="3" name="Subtitel 2"/>
          <p:cNvSpPr>
            <a:spLocks noGrp="1"/>
          </p:cNvSpPr>
          <p:nvPr>
            <p:ph type="subTitle" idx="1"/>
          </p:nvPr>
        </p:nvSpPr>
        <p:spPr>
          <a:xfrm>
            <a:off x="342900" y="4216400"/>
            <a:ext cx="5448300" cy="571500"/>
          </a:xfrm>
          <a:prstGeom prst="rect">
            <a:avLst/>
          </a:prstGeom>
        </p:spPr>
        <p:txBody>
          <a:bodyPr/>
          <a:lstStyle>
            <a:lvl1pPr marL="0" indent="0" algn="l">
              <a:buNone/>
              <a:defRPr sz="14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Klik om de titelstijl van het model te bewerken</a:t>
            </a:r>
            <a:endParaRPr lang="nl-NL" dirty="0"/>
          </a:p>
        </p:txBody>
      </p:sp>
      <p:sp>
        <p:nvSpPr>
          <p:cNvPr id="4" name="Tijdelijke aanduiding voor dianummer 3"/>
          <p:cNvSpPr>
            <a:spLocks noGrp="1"/>
          </p:cNvSpPr>
          <p:nvPr>
            <p:ph type="sldNum" sz="quarter" idx="10"/>
          </p:nvPr>
        </p:nvSpPr>
        <p:spPr/>
        <p:txBody>
          <a:bodyPr/>
          <a:lstStyle>
            <a:lvl1pPr>
              <a:defRPr>
                <a:latin typeface="+mn-lt"/>
              </a:defRPr>
            </a:lvl1pPr>
          </a:lstStyle>
          <a:p>
            <a:fld id="{E5627D1C-9006-F64B-9C40-D6AC9AA83753}" type="slidenum">
              <a:rPr lang="nl-NL" smtClean="0"/>
              <a:pPr/>
              <a:t>‹nr.›</a:t>
            </a:fld>
            <a:endParaRPr lang="nl-NL" dirty="0"/>
          </a:p>
        </p:txBody>
      </p:sp>
      <p:pic>
        <p:nvPicPr>
          <p:cNvPr id="8" name="Afbeelding 7" descr="Vlaanderen_is_wegenenverkeer_vol_rgb.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0441" y="5945240"/>
            <a:ext cx="1800053" cy="706350"/>
          </a:xfrm>
          <a:prstGeom prst="rect">
            <a:avLst/>
          </a:prstGeom>
        </p:spPr>
      </p:pic>
    </p:spTree>
    <p:extLst>
      <p:ext uri="{BB962C8B-B14F-4D97-AF65-F5344CB8AC3E}">
        <p14:creationId xmlns:p14="http://schemas.microsoft.com/office/powerpoint/2010/main" val="154669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en object">
  <p:cSld name="1_Titel en objec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74700" y="274638"/>
            <a:ext cx="7912100" cy="1143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6"/>
          <p:cNvSpPr txBox="1">
            <a:spLocks noGrp="1"/>
          </p:cNvSpPr>
          <p:nvPr>
            <p:ph type="body" idx="1"/>
          </p:nvPr>
        </p:nvSpPr>
        <p:spPr>
          <a:xfrm>
            <a:off x="774700" y="1600201"/>
            <a:ext cx="8039100" cy="4203698"/>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sldNum" idx="12"/>
          </p:nvPr>
        </p:nvSpPr>
        <p:spPr>
          <a:xfrm>
            <a:off x="36195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60758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74700" y="274638"/>
            <a:ext cx="7912100" cy="1143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6"/>
          <p:cNvSpPr txBox="1">
            <a:spLocks noGrp="1"/>
          </p:cNvSpPr>
          <p:nvPr>
            <p:ph type="body" idx="1"/>
          </p:nvPr>
        </p:nvSpPr>
        <p:spPr>
          <a:xfrm>
            <a:off x="774700" y="1600201"/>
            <a:ext cx="8039100" cy="4203698"/>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sldNum" idx="12"/>
          </p:nvPr>
        </p:nvSpPr>
        <p:spPr>
          <a:xfrm>
            <a:off x="36195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gelijking met titel" type="twoTxTwoObj">
  <p:cSld name="TWO_OBJECTS_WITH_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762000" y="338138"/>
            <a:ext cx="8051800" cy="1143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10"/>
          <p:cNvSpPr txBox="1">
            <a:spLocks noGrp="1"/>
          </p:cNvSpPr>
          <p:nvPr>
            <p:ph type="body" idx="1"/>
          </p:nvPr>
        </p:nvSpPr>
        <p:spPr>
          <a:xfrm>
            <a:off x="761999" y="1598613"/>
            <a:ext cx="3845035"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Google Shape;51;p10"/>
          <p:cNvSpPr txBox="1">
            <a:spLocks noGrp="1"/>
          </p:cNvSpPr>
          <p:nvPr>
            <p:ph type="body" idx="2"/>
          </p:nvPr>
        </p:nvSpPr>
        <p:spPr>
          <a:xfrm>
            <a:off x="761999" y="2238375"/>
            <a:ext cx="3845035" cy="3540125"/>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Google Shape;52;p10"/>
          <p:cNvSpPr txBox="1">
            <a:spLocks noGrp="1"/>
          </p:cNvSpPr>
          <p:nvPr>
            <p:ph type="body" idx="3"/>
          </p:nvPr>
        </p:nvSpPr>
        <p:spPr>
          <a:xfrm>
            <a:off x="4949935" y="1598613"/>
            <a:ext cx="3863865"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Google Shape;53;p10"/>
          <p:cNvSpPr txBox="1">
            <a:spLocks noGrp="1"/>
          </p:cNvSpPr>
          <p:nvPr>
            <p:ph type="body" idx="4"/>
          </p:nvPr>
        </p:nvSpPr>
        <p:spPr>
          <a:xfrm>
            <a:off x="4949935" y="2238375"/>
            <a:ext cx="3863865" cy="3540125"/>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 name="Google Shape;54;p10"/>
          <p:cNvSpPr txBox="1">
            <a:spLocks noGrp="1"/>
          </p:cNvSpPr>
          <p:nvPr>
            <p:ph type="sldNum" idx="12"/>
          </p:nvPr>
        </p:nvSpPr>
        <p:spPr>
          <a:xfrm>
            <a:off x="36195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gelijking">
  <p:cSld name="Vergelijking">
    <p:spTree>
      <p:nvGrpSpPr>
        <p:cNvPr id="1" name="Shape 55"/>
        <p:cNvGrpSpPr/>
        <p:nvPr/>
      </p:nvGrpSpPr>
      <p:grpSpPr>
        <a:xfrm>
          <a:off x="0" y="0"/>
          <a:ext cx="0" cy="0"/>
          <a:chOff x="0" y="0"/>
          <a:chExt cx="0" cy="0"/>
        </a:xfrm>
      </p:grpSpPr>
      <p:sp>
        <p:nvSpPr>
          <p:cNvPr id="56" name="Google Shape;56;p11"/>
          <p:cNvSpPr txBox="1">
            <a:spLocks noGrp="1"/>
          </p:cNvSpPr>
          <p:nvPr>
            <p:ph type="body" idx="1"/>
          </p:nvPr>
        </p:nvSpPr>
        <p:spPr>
          <a:xfrm>
            <a:off x="736599" y="366713"/>
            <a:ext cx="3870435"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7" name="Google Shape;57;p11"/>
          <p:cNvSpPr txBox="1">
            <a:spLocks noGrp="1"/>
          </p:cNvSpPr>
          <p:nvPr>
            <p:ph type="body" idx="2"/>
          </p:nvPr>
        </p:nvSpPr>
        <p:spPr>
          <a:xfrm>
            <a:off x="736599" y="1006475"/>
            <a:ext cx="3870435" cy="4810125"/>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8" name="Google Shape;58;p11"/>
          <p:cNvSpPr txBox="1">
            <a:spLocks noGrp="1"/>
          </p:cNvSpPr>
          <p:nvPr>
            <p:ph type="body" idx="3"/>
          </p:nvPr>
        </p:nvSpPr>
        <p:spPr>
          <a:xfrm>
            <a:off x="4937235" y="366713"/>
            <a:ext cx="3863865"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Google Shape;59;p11"/>
          <p:cNvSpPr txBox="1">
            <a:spLocks noGrp="1"/>
          </p:cNvSpPr>
          <p:nvPr>
            <p:ph type="body" idx="4"/>
          </p:nvPr>
        </p:nvSpPr>
        <p:spPr>
          <a:xfrm>
            <a:off x="4937235" y="1006475"/>
            <a:ext cx="3863865" cy="4810125"/>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Google Shape;60;p11"/>
          <p:cNvSpPr txBox="1">
            <a:spLocks noGrp="1"/>
          </p:cNvSpPr>
          <p:nvPr>
            <p:ph type="sldNum" idx="12"/>
          </p:nvPr>
        </p:nvSpPr>
        <p:spPr>
          <a:xfrm>
            <a:off x="36195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749300" y="338138"/>
            <a:ext cx="8064500" cy="1143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2"/>
          <p:cNvSpPr txBox="1">
            <a:spLocks noGrp="1"/>
          </p:cNvSpPr>
          <p:nvPr>
            <p:ph type="sldNum" idx="12"/>
          </p:nvPr>
        </p:nvSpPr>
        <p:spPr>
          <a:xfrm>
            <a:off x="36195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37338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2" r:id="rId4"/>
    <p:sldLayoutId id="214748366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Google Shape;30;p5"/>
          <p:cNvSpPr/>
          <p:nvPr/>
        </p:nvSpPr>
        <p:spPr>
          <a:xfrm>
            <a:off x="0" y="0"/>
            <a:ext cx="419100" cy="6858000"/>
          </a:xfrm>
          <a:prstGeom prst="rect">
            <a:avLst/>
          </a:prstGeom>
          <a:solidFill>
            <a:srgbClr val="B75B2C"/>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 name="Google Shape;31;p5" descr="Vlaanderen_is_wegenenverkeer_naakt_rgb.eps"/>
          <p:cNvPicPr preferRelativeResize="0"/>
          <p:nvPr/>
        </p:nvPicPr>
        <p:blipFill rotWithShape="1">
          <a:blip r:embed="rId8">
            <a:alphaModFix/>
          </a:blip>
          <a:srcRect/>
          <a:stretch/>
        </p:blipFill>
        <p:spPr>
          <a:xfrm>
            <a:off x="7437966" y="6112934"/>
            <a:ext cx="1405466" cy="599285"/>
          </a:xfrm>
          <a:prstGeom prst="rect">
            <a:avLst/>
          </a:prstGeom>
          <a:noFill/>
          <a:ln>
            <a:noFill/>
          </a:ln>
        </p:spPr>
      </p:pic>
      <p:sp>
        <p:nvSpPr>
          <p:cNvPr id="32" name="Google Shape;32;p5"/>
          <p:cNvSpPr txBox="1">
            <a:spLocks noGrp="1"/>
          </p:cNvSpPr>
          <p:nvPr>
            <p:ph type="sldNum" idx="12"/>
          </p:nvPr>
        </p:nvSpPr>
        <p:spPr>
          <a:xfrm>
            <a:off x="36195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6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wegenenverkeer.be/zelzate"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http://www.wegenenverkeer.be/assened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41.xml.rels><?xml version="1.0" encoding="UTF-8" standalone="yes"?>
<Relationships xmlns="http://schemas.openxmlformats.org/package/2006/relationships"><Relationship Id="rId2" Type="http://schemas.openxmlformats.org/officeDocument/2006/relationships/hyperlink" Target="mailto:Bereikbaar.ovl@wegenenverkeer.be"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ctrTitle"/>
          </p:nvPr>
        </p:nvSpPr>
        <p:spPr>
          <a:xfrm>
            <a:off x="403030" y="1104057"/>
            <a:ext cx="7772400" cy="14700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7200"/>
              <a:buFont typeface="Arial"/>
              <a:buNone/>
            </a:pPr>
            <a:br>
              <a:rPr lang="nl-BE" sz="3600"/>
            </a:br>
            <a:br>
              <a:rPr lang="nl-BE" sz="3600"/>
            </a:br>
            <a:endParaRPr sz="3600"/>
          </a:p>
        </p:txBody>
      </p:sp>
      <p:sp>
        <p:nvSpPr>
          <p:cNvPr id="83" name="Google Shape;83;p1"/>
          <p:cNvSpPr txBox="1">
            <a:spLocks noGrp="1"/>
          </p:cNvSpPr>
          <p:nvPr>
            <p:ph type="sldNum" idx="12"/>
          </p:nvPr>
        </p:nvSpPr>
        <p:spPr>
          <a:xfrm>
            <a:off x="3733800" y="6356350"/>
            <a:ext cx="21336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a:t>
            </a:fld>
            <a:endParaRPr/>
          </a:p>
        </p:txBody>
      </p:sp>
      <p:pic>
        <p:nvPicPr>
          <p:cNvPr id="84" name="Google Shape;84;p1"/>
          <p:cNvPicPr preferRelativeResize="0"/>
          <p:nvPr/>
        </p:nvPicPr>
        <p:blipFill rotWithShape="1">
          <a:blip r:embed="rId3">
            <a:alphaModFix/>
          </a:blip>
          <a:srcRect/>
          <a:stretch/>
        </p:blipFill>
        <p:spPr>
          <a:xfrm>
            <a:off x="6771736" y="6193179"/>
            <a:ext cx="2372264" cy="691288"/>
          </a:xfrm>
          <a:prstGeom prst="rect">
            <a:avLst/>
          </a:prstGeom>
          <a:noFill/>
          <a:ln>
            <a:noFill/>
          </a:ln>
        </p:spPr>
      </p:pic>
      <p:sp>
        <p:nvSpPr>
          <p:cNvPr id="85" name="Google Shape;85;p1"/>
          <p:cNvSpPr txBox="1"/>
          <p:nvPr/>
        </p:nvSpPr>
        <p:spPr>
          <a:xfrm>
            <a:off x="0" y="369887"/>
            <a:ext cx="9144000" cy="1618530"/>
          </a:xfrm>
          <a:prstGeom prst="rect">
            <a:avLst/>
          </a:prstGeom>
          <a:solidFill>
            <a:schemeClr val="lt1">
              <a:alpha val="84705"/>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nl-BE" sz="2000" b="1" i="0" u="none" strike="noStrike" cap="none" dirty="0">
                <a:solidFill>
                  <a:schemeClr val="dk1"/>
                </a:solidFill>
                <a:latin typeface="Arial"/>
                <a:ea typeface="Arial"/>
                <a:cs typeface="Arial"/>
                <a:sym typeface="Arial"/>
              </a:rPr>
              <a:t>Online infosessie –  29 maart 2022</a:t>
            </a:r>
            <a:br>
              <a:rPr lang="nl-BE" sz="4400" b="1" i="0" u="none" strike="noStrike" cap="none" dirty="0">
                <a:solidFill>
                  <a:schemeClr val="dk1"/>
                </a:solidFill>
                <a:latin typeface="Arial"/>
                <a:ea typeface="Arial"/>
                <a:cs typeface="Arial"/>
                <a:sym typeface="Arial"/>
              </a:rPr>
            </a:br>
            <a:r>
              <a:rPr lang="nl-BE" sz="4000" b="1" i="0" u="none" strike="noStrike" cap="none" dirty="0">
                <a:solidFill>
                  <a:schemeClr val="dk1"/>
                </a:solidFill>
                <a:latin typeface="Arial"/>
                <a:ea typeface="Arial"/>
                <a:cs typeface="Arial"/>
                <a:sym typeface="Arial"/>
              </a:rPr>
              <a:t>Aanleg Brug </a:t>
            </a:r>
            <a:r>
              <a:rPr lang="nl-BE" sz="4000" b="1" i="0" u="none" strike="noStrike" cap="none" dirty="0" err="1">
                <a:solidFill>
                  <a:schemeClr val="dk1"/>
                </a:solidFill>
                <a:latin typeface="Arial"/>
                <a:ea typeface="Arial"/>
                <a:cs typeface="Arial"/>
                <a:sym typeface="Arial"/>
              </a:rPr>
              <a:t>Stoepestraat</a:t>
            </a:r>
            <a:r>
              <a:rPr lang="nl-BE" sz="4000" b="1" i="0" u="none" strike="noStrike" cap="none" dirty="0">
                <a:solidFill>
                  <a:schemeClr val="dk1"/>
                </a:solidFill>
                <a:latin typeface="Arial"/>
                <a:ea typeface="Arial"/>
                <a:cs typeface="Arial"/>
                <a:sym typeface="Arial"/>
              </a:rPr>
              <a:t> Zelzate-Assenede</a:t>
            </a:r>
            <a:endParaRPr sz="1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endParaRPr sz="5400" b="1" i="0" u="none" strike="noStrike" cap="none" dirty="0">
              <a:solidFill>
                <a:schemeClr val="dk1"/>
              </a:solidFill>
              <a:latin typeface="Arial"/>
              <a:ea typeface="Arial"/>
              <a:cs typeface="Arial"/>
              <a:sym typeface="Arial"/>
            </a:endParaRPr>
          </a:p>
        </p:txBody>
      </p:sp>
      <p:sp>
        <p:nvSpPr>
          <p:cNvPr id="86" name="Google Shape;86;p1"/>
          <p:cNvSpPr txBox="1"/>
          <p:nvPr/>
        </p:nvSpPr>
        <p:spPr>
          <a:xfrm>
            <a:off x="0" y="5423993"/>
            <a:ext cx="9144000" cy="758558"/>
          </a:xfrm>
          <a:prstGeom prst="rect">
            <a:avLst/>
          </a:prstGeom>
          <a:solidFill>
            <a:schemeClr val="lt1">
              <a:alpha val="84705"/>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BE" sz="4000" b="1" i="0" u="none" strike="noStrike" cap="none">
                <a:solidFill>
                  <a:schemeClr val="dk1"/>
                </a:solidFill>
                <a:latin typeface="Arial"/>
                <a:ea typeface="Arial"/>
                <a:cs typeface="Arial"/>
                <a:sym typeface="Arial"/>
              </a:rPr>
              <a:t>De infosessie start zo dadelijk.</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nl-BE" dirty="0"/>
              <a:t>Aanpak werken</a:t>
            </a:r>
          </a:p>
        </p:txBody>
      </p:sp>
      <p:sp>
        <p:nvSpPr>
          <p:cNvPr id="7" name="Ondertitel 6"/>
          <p:cNvSpPr>
            <a:spLocks noGrp="1"/>
          </p:cNvSpPr>
          <p:nvPr>
            <p:ph type="subTitle" idx="1"/>
          </p:nvPr>
        </p:nvSpPr>
        <p:spPr/>
        <p:txBody>
          <a:bodyPr/>
          <a:lstStyle/>
          <a:p>
            <a:endParaRPr lang="nl-BE"/>
          </a:p>
        </p:txBody>
      </p:sp>
      <p:sp>
        <p:nvSpPr>
          <p:cNvPr id="5" name="Tijdelijke aanduiding voor dianummer 4"/>
          <p:cNvSpPr>
            <a:spLocks noGrp="1"/>
          </p:cNvSpPr>
          <p:nvPr>
            <p:ph type="sldNum" sz="quarter" idx="10"/>
          </p:nvPr>
        </p:nvSpPr>
        <p:spPr/>
        <p:txBody>
          <a:bodyPr/>
          <a:lstStyle/>
          <a:p>
            <a:pPr marL="0" lvl="0" indent="0" algn="ctr" rtl="0">
              <a:spcBef>
                <a:spcPts val="0"/>
              </a:spcBef>
              <a:spcAft>
                <a:spcPts val="0"/>
              </a:spcAft>
              <a:buNone/>
            </a:pPr>
            <a:fld id="{00000000-1234-1234-1234-123412341234}" type="slidenum">
              <a:rPr lang="nl-BE" smtClean="0"/>
              <a:t>10</a:t>
            </a:fld>
            <a:endParaRPr lang="nl-BE"/>
          </a:p>
        </p:txBody>
      </p:sp>
    </p:spTree>
    <p:extLst>
      <p:ext uri="{BB962C8B-B14F-4D97-AF65-F5344CB8AC3E}">
        <p14:creationId xmlns:p14="http://schemas.microsoft.com/office/powerpoint/2010/main" val="1155303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A. Voorbereidende 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endParaRPr lang="nl-BE" sz="2000" dirty="0"/>
          </a:p>
          <a:p>
            <a:pPr marL="3175" lvl="2" indent="0">
              <a:spcBef>
                <a:spcPts val="0"/>
              </a:spcBef>
              <a:buSzPts val="4800"/>
              <a:buNone/>
            </a:pPr>
            <a:endParaRPr lang="nl-BE" sz="2000" dirty="0"/>
          </a:p>
          <a:p>
            <a:pPr marL="3175" lvl="2" indent="0">
              <a:spcBef>
                <a:spcPts val="0"/>
              </a:spcBef>
              <a:buSzPts val="4800"/>
              <a:buNone/>
            </a:pPr>
            <a:r>
              <a:rPr lang="nl-BE" sz="2400" b="1" dirty="0"/>
              <a:t>Start 28/03/2022 – Einde 15/04/2022</a:t>
            </a:r>
          </a:p>
          <a:p>
            <a:pPr marL="3175" lvl="2" indent="0">
              <a:spcBef>
                <a:spcPts val="0"/>
              </a:spcBef>
              <a:buSzPts val="4800"/>
              <a:buNone/>
            </a:pPr>
            <a:endParaRPr lang="nl-BE" sz="2000" dirty="0"/>
          </a:p>
          <a:p>
            <a:pPr lvl="0"/>
            <a:r>
              <a:rPr lang="nl-BE" dirty="0"/>
              <a:t>Aantal voorbereidende werken langs </a:t>
            </a:r>
            <a:r>
              <a:rPr lang="nl-BE" dirty="0" err="1"/>
              <a:t>Stoepestraat</a:t>
            </a:r>
            <a:r>
              <a:rPr lang="nl-BE" dirty="0"/>
              <a:t> en Heideveld / P. Christiaensstraat (opkuisen van onteigende stroken, aanleg van de zate van de rotonde, lokaal dempen van grachten, …)</a:t>
            </a:r>
          </a:p>
          <a:p>
            <a:pPr lvl="0"/>
            <a:endParaRPr lang="nl-BE" dirty="0"/>
          </a:p>
          <a:p>
            <a:pPr lvl="0"/>
            <a:r>
              <a:rPr lang="nl-BE" dirty="0"/>
              <a:t>Deze werken zullen lokaal hinder veroorzaken op de </a:t>
            </a:r>
            <a:r>
              <a:rPr lang="nl-BE" dirty="0" err="1"/>
              <a:t>Stoepestraat</a:t>
            </a:r>
            <a:endParaRPr sz="48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11</a:t>
            </a:fld>
            <a:endParaRPr/>
          </a:p>
        </p:txBody>
      </p:sp>
    </p:spTree>
    <p:extLst>
      <p:ext uri="{BB962C8B-B14F-4D97-AF65-F5344CB8AC3E}">
        <p14:creationId xmlns:p14="http://schemas.microsoft.com/office/powerpoint/2010/main" val="1650023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A. Voorbereidende werken </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Verkeerssituatie</a:t>
            </a:r>
            <a:r>
              <a:rPr lang="nl-BE" sz="2800" dirty="0"/>
              <a:t> </a:t>
            </a:r>
          </a:p>
          <a:p>
            <a:pPr marL="3175" lvl="2" indent="0">
              <a:spcBef>
                <a:spcPts val="0"/>
              </a:spcBef>
              <a:buSzPts val="4800"/>
              <a:buNone/>
            </a:pPr>
            <a:endParaRPr lang="nl-BE" sz="2000" dirty="0"/>
          </a:p>
          <a:p>
            <a:pPr marL="3175" lvl="2" indent="0">
              <a:spcBef>
                <a:spcPts val="0"/>
              </a:spcBef>
              <a:buSzPts val="4800"/>
              <a:buNone/>
            </a:pPr>
            <a:r>
              <a:rPr lang="nl-BE" sz="2000" dirty="0"/>
              <a:t>					</a:t>
            </a:r>
            <a:r>
              <a:rPr lang="nl-BE" sz="2400" b="1" dirty="0"/>
              <a:t>28/03/2022 – 15/04/2022</a:t>
            </a:r>
          </a:p>
          <a:p>
            <a:pPr marL="3175" lvl="2" indent="0">
              <a:spcBef>
                <a:spcPts val="0"/>
              </a:spcBef>
              <a:buSzPts val="4800"/>
              <a:buNone/>
            </a:pPr>
            <a:endParaRPr lang="nl-BE" sz="2000" dirty="0"/>
          </a:p>
          <a:p>
            <a:pPr marL="0" lvl="0" indent="0" algn="l" rtl="0">
              <a:lnSpc>
                <a:spcPct val="100000"/>
              </a:lnSpc>
              <a:spcBef>
                <a:spcPts val="960"/>
              </a:spcBef>
              <a:spcAft>
                <a:spcPts val="0"/>
              </a:spcAft>
              <a:buClr>
                <a:schemeClr val="dk1"/>
              </a:buClr>
              <a:buSzPts val="4800"/>
              <a:buNone/>
            </a:pPr>
            <a:endParaRPr sz="48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12</a:t>
            </a:f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97" y="1539357"/>
            <a:ext cx="4212081" cy="5209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118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B. Werken nutsmaatschappijen </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1: eerste week april 2022- begin mei 2022</a:t>
            </a:r>
          </a:p>
          <a:p>
            <a:pPr marL="3175" lvl="2" indent="0">
              <a:spcBef>
                <a:spcPts val="0"/>
              </a:spcBef>
              <a:buSzPts val="4800"/>
              <a:buNone/>
            </a:pPr>
            <a:endParaRPr lang="nl-BE" sz="2800" b="1" dirty="0"/>
          </a:p>
          <a:p>
            <a:pPr marL="3175" lvl="2" indent="0">
              <a:spcBef>
                <a:spcPts val="0"/>
              </a:spcBef>
              <a:buSzPts val="4800"/>
              <a:buNone/>
            </a:pPr>
            <a:endParaRPr lang="nl-BE" sz="28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13</a:t>
            </a:f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16" y="1679008"/>
            <a:ext cx="6565968" cy="330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846826" y="5055874"/>
            <a:ext cx="7839974" cy="954107"/>
          </a:xfrm>
          <a:prstGeom prst="rect">
            <a:avLst/>
          </a:prstGeom>
        </p:spPr>
        <p:txBody>
          <a:bodyPr wrap="square">
            <a:spAutoFit/>
          </a:bodyPr>
          <a:lstStyle/>
          <a:p>
            <a:pPr lvl="0"/>
            <a:endParaRPr lang="nl-BE" dirty="0"/>
          </a:p>
          <a:p>
            <a:pPr lvl="0"/>
            <a:r>
              <a:rPr lang="nl-BE" dirty="0"/>
              <a:t>- Verplaatsingswerken in functie van het verlengen van de bestaande fietstunnel onder de N49</a:t>
            </a:r>
          </a:p>
          <a:p>
            <a:pPr lvl="0"/>
            <a:r>
              <a:rPr lang="nl-BE" dirty="0"/>
              <a:t>- Trekker: </a:t>
            </a:r>
            <a:r>
              <a:rPr lang="nl-BE" dirty="0" err="1"/>
              <a:t>Farys</a:t>
            </a:r>
            <a:r>
              <a:rPr lang="nl-BE" dirty="0"/>
              <a:t> (contactpersoon: Iris </a:t>
            </a:r>
            <a:r>
              <a:rPr lang="nl-BE" dirty="0" err="1"/>
              <a:t>Dasseville</a:t>
            </a:r>
            <a:r>
              <a:rPr lang="nl-BE" dirty="0"/>
              <a:t>) / aannemer </a:t>
            </a:r>
            <a:r>
              <a:rPr lang="nl-BE" dirty="0" err="1"/>
              <a:t>Vindevogel</a:t>
            </a:r>
            <a:endParaRPr lang="nl-BE" dirty="0"/>
          </a:p>
          <a:p>
            <a:pPr lvl="0"/>
            <a:r>
              <a:rPr lang="nl-BE" dirty="0"/>
              <a:t>- Hinder zal zeer beperkt zijn en uiterst lokaal (fietstunnel blijft in gebruik)</a:t>
            </a:r>
          </a:p>
        </p:txBody>
      </p:sp>
    </p:spTree>
    <p:extLst>
      <p:ext uri="{BB962C8B-B14F-4D97-AF65-F5344CB8AC3E}">
        <p14:creationId xmlns:p14="http://schemas.microsoft.com/office/powerpoint/2010/main" val="741102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B. Werken nutsmaatschappijen </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2: 19 april 2022 – eerste week juni 2022</a:t>
            </a:r>
            <a:r>
              <a:rPr lang="nl-BE" sz="2800" dirty="0"/>
              <a:t> </a:t>
            </a:r>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14</a:t>
            </a:fld>
            <a:endParaRPr/>
          </a:p>
        </p:txBody>
      </p:sp>
      <p:sp>
        <p:nvSpPr>
          <p:cNvPr id="2" name="Rechthoek 1"/>
          <p:cNvSpPr/>
          <p:nvPr/>
        </p:nvSpPr>
        <p:spPr>
          <a:xfrm>
            <a:off x="810763" y="5148329"/>
            <a:ext cx="7839974" cy="1384995"/>
          </a:xfrm>
          <a:prstGeom prst="rect">
            <a:avLst/>
          </a:prstGeom>
        </p:spPr>
        <p:txBody>
          <a:bodyPr wrap="square">
            <a:spAutoFit/>
          </a:bodyPr>
          <a:lstStyle/>
          <a:p>
            <a:pPr lvl="0"/>
            <a:r>
              <a:rPr lang="nl-BE" dirty="0"/>
              <a:t>- Aanlegwerken nieuwe nutsleidingen noordzijde </a:t>
            </a:r>
            <a:r>
              <a:rPr lang="nl-BE" dirty="0" err="1"/>
              <a:t>Stoepestraat</a:t>
            </a:r>
            <a:r>
              <a:rPr lang="nl-BE" dirty="0"/>
              <a:t> vanaf nummer 22 (woning dichtst tegen de N49) tot </a:t>
            </a:r>
            <a:r>
              <a:rPr lang="nl-BE" dirty="0" err="1"/>
              <a:t>Trieststraat</a:t>
            </a:r>
            <a:r>
              <a:rPr lang="nl-BE" dirty="0"/>
              <a:t> met 1</a:t>
            </a:r>
            <a:r>
              <a:rPr lang="nl-BE" baseline="30000" dirty="0"/>
              <a:t>ste</a:t>
            </a:r>
            <a:r>
              <a:rPr lang="nl-BE" dirty="0"/>
              <a:t> ploeg en Heideveld met 2</a:t>
            </a:r>
            <a:r>
              <a:rPr lang="nl-BE" baseline="30000" dirty="0"/>
              <a:t>de</a:t>
            </a:r>
            <a:r>
              <a:rPr lang="nl-BE" dirty="0"/>
              <a:t> ploeg</a:t>
            </a:r>
          </a:p>
          <a:p>
            <a:endParaRPr lang="nl-BE" dirty="0"/>
          </a:p>
          <a:p>
            <a:r>
              <a:rPr lang="nl-BE" dirty="0"/>
              <a:t>- Voor veiligheid weggebruiker en werknemers zal de </a:t>
            </a:r>
            <a:r>
              <a:rPr lang="nl-BE" b="1" dirty="0" err="1"/>
              <a:t>Stoepestraat</a:t>
            </a:r>
            <a:r>
              <a:rPr lang="nl-BE" b="1" dirty="0"/>
              <a:t> enkelrichting </a:t>
            </a:r>
            <a:r>
              <a:rPr lang="nl-BE" dirty="0"/>
              <a:t>worden vanaf de toekomstige rotonde tot de </a:t>
            </a:r>
            <a:r>
              <a:rPr lang="nl-BE" dirty="0" err="1"/>
              <a:t>Trieststraat</a:t>
            </a:r>
            <a:r>
              <a:rPr lang="nl-BE" dirty="0"/>
              <a:t>, rijrichting N49 (o.a. in functie van de lijnbussen).</a:t>
            </a:r>
          </a:p>
          <a:p>
            <a:pPr marL="285750" lvl="0" indent="-285750">
              <a:buFontTx/>
              <a:buChar char="-"/>
            </a:pPr>
            <a:endParaRPr lang="nl-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642" y="1626530"/>
            <a:ext cx="6588715" cy="331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25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B. Werken nutsmaatschappijen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3: eerste week juni – 7 juli 2022</a:t>
            </a:r>
            <a:endParaRPr lang="nl-BE" sz="28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15</a:t>
            </a:fld>
            <a:endParaRPr/>
          </a:p>
        </p:txBody>
      </p:sp>
      <p:sp>
        <p:nvSpPr>
          <p:cNvPr id="2" name="Rechthoek 1"/>
          <p:cNvSpPr/>
          <p:nvPr/>
        </p:nvSpPr>
        <p:spPr>
          <a:xfrm>
            <a:off x="846826" y="5268006"/>
            <a:ext cx="7839974" cy="1046440"/>
          </a:xfrm>
          <a:prstGeom prst="rect">
            <a:avLst/>
          </a:prstGeom>
        </p:spPr>
        <p:txBody>
          <a:bodyPr wrap="square">
            <a:spAutoFit/>
          </a:bodyPr>
          <a:lstStyle/>
          <a:p>
            <a:pPr lvl="0"/>
            <a:r>
              <a:rPr lang="nl-BE" dirty="0"/>
              <a:t>- </a:t>
            </a:r>
            <a:r>
              <a:rPr lang="nl-BE" sz="1600" dirty="0"/>
              <a:t>Aanleg nieuwe nutsleidingen zuidzijde </a:t>
            </a:r>
            <a:r>
              <a:rPr lang="nl-BE" sz="1600" dirty="0" err="1"/>
              <a:t>Stoepestraat</a:t>
            </a:r>
            <a:r>
              <a:rPr lang="nl-BE" sz="1600" dirty="0"/>
              <a:t> vanaf Riemestraat tot </a:t>
            </a:r>
            <a:r>
              <a:rPr lang="nl-BE" sz="1600" dirty="0" err="1"/>
              <a:t>nr</a:t>
            </a:r>
            <a:r>
              <a:rPr lang="nl-BE" sz="1600" dirty="0"/>
              <a:t> 7a</a:t>
            </a:r>
          </a:p>
          <a:p>
            <a:pPr marL="285750" lvl="0" indent="-285750">
              <a:buFontTx/>
              <a:buChar char="-"/>
            </a:pPr>
            <a:endParaRPr lang="nl-BE" sz="1600" dirty="0"/>
          </a:p>
          <a:p>
            <a:r>
              <a:rPr lang="nl-BE" sz="1600" dirty="0"/>
              <a:t>- </a:t>
            </a:r>
            <a:r>
              <a:rPr lang="nl-BE" sz="1600" dirty="0" err="1"/>
              <a:t>Stoepestraat</a:t>
            </a:r>
            <a:r>
              <a:rPr lang="nl-BE" sz="1600" dirty="0"/>
              <a:t> blijft enkelrichting, zelfde rijrichting.</a:t>
            </a:r>
          </a:p>
          <a:p>
            <a:pPr marL="285750" lvl="0" indent="-285750">
              <a:buFontTx/>
              <a:buChar char="-"/>
            </a:pPr>
            <a:endParaRPr lang="nl-B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778" y="1593131"/>
            <a:ext cx="6631489" cy="333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112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B. Werken nutsmaatschappijen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4: begin augustus – september 2022</a:t>
            </a:r>
            <a:endParaRPr lang="nl-BE" sz="2800" dirty="0"/>
          </a:p>
          <a:p>
            <a:pPr marL="3175" lvl="2" indent="0">
              <a:spcBef>
                <a:spcPts val="0"/>
              </a:spcBef>
              <a:buSzPts val="4800"/>
              <a:buNone/>
            </a:pPr>
            <a:endParaRPr lang="nl-BE" sz="2000" dirty="0"/>
          </a:p>
          <a:p>
            <a:pPr marL="3175" lvl="2" indent="0">
              <a:spcBef>
                <a:spcPts val="0"/>
              </a:spcBef>
              <a:buSzPts val="4800"/>
              <a:buNone/>
            </a:pPr>
            <a:endParaRPr lang="nl-BE" sz="20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16</a:t>
            </a:fld>
            <a:endParaRPr/>
          </a:p>
        </p:txBody>
      </p:sp>
      <p:sp>
        <p:nvSpPr>
          <p:cNvPr id="2" name="Rechthoek 1"/>
          <p:cNvSpPr/>
          <p:nvPr/>
        </p:nvSpPr>
        <p:spPr>
          <a:xfrm>
            <a:off x="1004856" y="5197208"/>
            <a:ext cx="7839974" cy="1046440"/>
          </a:xfrm>
          <a:prstGeom prst="rect">
            <a:avLst/>
          </a:prstGeom>
        </p:spPr>
        <p:txBody>
          <a:bodyPr wrap="square">
            <a:spAutoFit/>
          </a:bodyPr>
          <a:lstStyle/>
          <a:p>
            <a:pPr marL="285750" lvl="0" indent="-285750">
              <a:buFontTx/>
              <a:buChar char="-"/>
            </a:pPr>
            <a:r>
              <a:rPr lang="nl-BE" sz="1600" dirty="0" err="1"/>
              <a:t>Overkoppelingswerken</a:t>
            </a:r>
            <a:r>
              <a:rPr lang="nl-BE" sz="1600" dirty="0"/>
              <a:t> van de huisaansluitingen fasen 2 en 3</a:t>
            </a:r>
          </a:p>
          <a:p>
            <a:pPr lvl="0"/>
            <a:endParaRPr lang="nl-BE" sz="1600" dirty="0"/>
          </a:p>
          <a:p>
            <a:pPr marL="285750" lvl="0" indent="-285750">
              <a:buFontTx/>
              <a:buChar char="-"/>
            </a:pPr>
            <a:r>
              <a:rPr lang="nl-BE" sz="1600" dirty="0" err="1"/>
              <a:t>Stoepestraat</a:t>
            </a:r>
            <a:r>
              <a:rPr lang="nl-BE" sz="1600" dirty="0"/>
              <a:t> blijft enkelrichting, zelfde rijrichting. (te bekijken na bouwverlof)</a:t>
            </a:r>
          </a:p>
          <a:p>
            <a:pPr marL="285750" lvl="0" indent="-285750">
              <a:buFontTx/>
              <a:buChar char="-"/>
            </a:pPr>
            <a:endParaRPr lang="nl-B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547" y="1587677"/>
            <a:ext cx="6668356" cy="335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206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B. Werken nutsmaatschappijen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Verkeersafwikkeling fase 2, 3 en 4</a:t>
            </a:r>
            <a:endParaRPr lang="nl-BE" sz="2800" dirty="0"/>
          </a:p>
          <a:p>
            <a:pPr marL="3175" lvl="2" indent="0">
              <a:spcBef>
                <a:spcPts val="0"/>
              </a:spcBef>
              <a:buSzPts val="4800"/>
              <a:buNone/>
            </a:pPr>
            <a:endParaRPr lang="nl-BE" sz="2000" dirty="0"/>
          </a:p>
          <a:p>
            <a:pPr marL="3175" lvl="2" indent="0">
              <a:spcBef>
                <a:spcPts val="0"/>
              </a:spcBef>
              <a:buSzPts val="4800"/>
              <a:buNone/>
            </a:pPr>
            <a:endParaRPr lang="nl-BE" sz="2000" b="1" dirty="0"/>
          </a:p>
          <a:p>
            <a:pPr marL="3175" lvl="2" indent="0">
              <a:spcBef>
                <a:spcPts val="0"/>
              </a:spcBef>
              <a:buSzPts val="4800"/>
              <a:buNone/>
            </a:pPr>
            <a:endParaRPr lang="nl-BE" sz="20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17</a:t>
            </a:fld>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303" y="1592715"/>
            <a:ext cx="4799393" cy="505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61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B. Werken nutsmaatschappijen </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Samenvatting</a:t>
            </a:r>
            <a:r>
              <a:rPr lang="nl-BE" sz="2800" dirty="0"/>
              <a:t> </a:t>
            </a:r>
          </a:p>
          <a:p>
            <a:pPr marL="3175" lvl="2" indent="0">
              <a:spcBef>
                <a:spcPts val="0"/>
              </a:spcBef>
              <a:buSzPts val="4800"/>
              <a:buNone/>
            </a:pPr>
            <a:endParaRPr lang="nl-BE" sz="2000" b="1" dirty="0"/>
          </a:p>
          <a:p>
            <a:pPr marL="3175" lvl="2" indent="0">
              <a:spcBef>
                <a:spcPts val="0"/>
              </a:spcBef>
              <a:buSzPts val="4800"/>
              <a:buNone/>
            </a:pPr>
            <a:r>
              <a:rPr lang="nl-BE" sz="2000" dirty="0"/>
              <a:t>- Begin april 2022 tot begin mei 2022: </a:t>
            </a:r>
          </a:p>
          <a:p>
            <a:pPr marL="3175" lvl="2" indent="0">
              <a:spcBef>
                <a:spcPts val="0"/>
              </a:spcBef>
              <a:buSzPts val="4800"/>
              <a:buNone/>
            </a:pPr>
            <a:r>
              <a:rPr lang="nl-BE" sz="2000" dirty="0"/>
              <a:t>	</a:t>
            </a:r>
            <a:r>
              <a:rPr lang="nl-BE" sz="2000" i="1" dirty="0"/>
              <a:t>werken ter hoogte van fietstunnel</a:t>
            </a:r>
          </a:p>
          <a:p>
            <a:pPr marL="3175" lvl="2" indent="0">
              <a:spcBef>
                <a:spcPts val="0"/>
              </a:spcBef>
              <a:buSzPts val="4800"/>
              <a:buNone/>
            </a:pPr>
            <a:endParaRPr lang="nl-BE" sz="2000" i="1" dirty="0"/>
          </a:p>
          <a:p>
            <a:pPr marL="3175" lvl="2" indent="0">
              <a:spcBef>
                <a:spcPts val="0"/>
              </a:spcBef>
              <a:buSzPts val="4800"/>
              <a:buNone/>
            </a:pPr>
            <a:r>
              <a:rPr lang="nl-BE" sz="2000" dirty="0"/>
              <a:t>- 19 april tot eerste week juni 2022: </a:t>
            </a:r>
          </a:p>
          <a:p>
            <a:pPr marL="3175" lvl="2" indent="0">
              <a:spcBef>
                <a:spcPts val="0"/>
              </a:spcBef>
              <a:buSzPts val="4800"/>
              <a:buNone/>
            </a:pPr>
            <a:r>
              <a:rPr lang="nl-BE" sz="2000" dirty="0"/>
              <a:t>	</a:t>
            </a:r>
            <a:r>
              <a:rPr lang="nl-BE" sz="2000" i="1" dirty="0" err="1"/>
              <a:t>Stoepestraat</a:t>
            </a:r>
            <a:r>
              <a:rPr lang="nl-BE" sz="2000" i="1" dirty="0"/>
              <a:t> noordzijde, Heideveld</a:t>
            </a:r>
          </a:p>
          <a:p>
            <a:pPr marL="3175" lvl="2" indent="0">
              <a:spcBef>
                <a:spcPts val="0"/>
              </a:spcBef>
              <a:buSzPts val="4800"/>
              <a:buNone/>
            </a:pPr>
            <a:endParaRPr lang="nl-BE" sz="2000" dirty="0"/>
          </a:p>
          <a:p>
            <a:pPr marL="3175" lvl="2" indent="0">
              <a:spcBef>
                <a:spcPts val="0"/>
              </a:spcBef>
              <a:buSzPts val="4800"/>
              <a:buNone/>
            </a:pPr>
            <a:r>
              <a:rPr lang="nl-BE" sz="2000" dirty="0"/>
              <a:t>- Eerste week juni 2022 tot 7 juli 2022: </a:t>
            </a:r>
          </a:p>
          <a:p>
            <a:pPr marL="3175" lvl="2" indent="0">
              <a:spcBef>
                <a:spcPts val="0"/>
              </a:spcBef>
              <a:buSzPts val="4800"/>
              <a:buNone/>
            </a:pPr>
            <a:r>
              <a:rPr lang="nl-BE" sz="2000" dirty="0"/>
              <a:t>	</a:t>
            </a:r>
            <a:r>
              <a:rPr lang="nl-BE" sz="2000" i="1" dirty="0" err="1"/>
              <a:t>Stoepestraat</a:t>
            </a:r>
            <a:r>
              <a:rPr lang="nl-BE" sz="2000" i="1" dirty="0"/>
              <a:t> zuidzijde</a:t>
            </a:r>
          </a:p>
          <a:p>
            <a:pPr marL="3175" lvl="2" indent="0">
              <a:spcBef>
                <a:spcPts val="0"/>
              </a:spcBef>
              <a:buSzPts val="4800"/>
              <a:buNone/>
            </a:pPr>
            <a:endParaRPr lang="nl-BE" sz="2000" dirty="0"/>
          </a:p>
          <a:p>
            <a:pPr marL="3175" lvl="2" indent="0">
              <a:spcBef>
                <a:spcPts val="0"/>
              </a:spcBef>
              <a:buSzPts val="4800"/>
              <a:buNone/>
            </a:pPr>
            <a:r>
              <a:rPr lang="nl-BE" sz="2000" dirty="0"/>
              <a:t>- Van 7 juli 2022 tot eerste week augustus 2022: </a:t>
            </a:r>
          </a:p>
          <a:p>
            <a:pPr marL="3175" lvl="2" indent="0">
              <a:spcBef>
                <a:spcPts val="0"/>
              </a:spcBef>
              <a:buSzPts val="4800"/>
              <a:buNone/>
            </a:pPr>
            <a:r>
              <a:rPr lang="nl-BE" sz="2000" dirty="0"/>
              <a:t>	</a:t>
            </a:r>
            <a:r>
              <a:rPr lang="nl-BE" sz="2000" i="1" dirty="0"/>
              <a:t>bouwverlof</a:t>
            </a:r>
          </a:p>
          <a:p>
            <a:pPr marL="3175" lvl="2" indent="0">
              <a:spcBef>
                <a:spcPts val="0"/>
              </a:spcBef>
              <a:buSzPts val="4800"/>
              <a:buNone/>
            </a:pPr>
            <a:endParaRPr lang="nl-BE" sz="2000" dirty="0"/>
          </a:p>
          <a:p>
            <a:pPr marL="3175" lvl="2" indent="0">
              <a:spcBef>
                <a:spcPts val="0"/>
              </a:spcBef>
              <a:buSzPts val="4800"/>
              <a:buNone/>
            </a:pPr>
            <a:r>
              <a:rPr lang="nl-BE" sz="2000" dirty="0"/>
              <a:t>- Eerste week augustus 2022 </a:t>
            </a:r>
            <a:r>
              <a:rPr lang="nl-BE" sz="2000"/>
              <a:t>tot september </a:t>
            </a:r>
            <a:r>
              <a:rPr lang="nl-BE" sz="2000" dirty="0"/>
              <a:t>2022: 	</a:t>
            </a:r>
            <a:r>
              <a:rPr lang="nl-BE" sz="2000" i="1" dirty="0" err="1"/>
              <a:t>overkoppelingen</a:t>
            </a:r>
            <a:r>
              <a:rPr lang="nl-BE" sz="2000" i="1" dirty="0"/>
              <a:t> en huisaansluitingen</a:t>
            </a:r>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18</a:t>
            </a:fld>
            <a:endParaRPr/>
          </a:p>
        </p:txBody>
      </p:sp>
    </p:spTree>
    <p:extLst>
      <p:ext uri="{BB962C8B-B14F-4D97-AF65-F5344CB8AC3E}">
        <p14:creationId xmlns:p14="http://schemas.microsoft.com/office/powerpoint/2010/main" val="3206526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endParaRPr lang="nl-BE" sz="2000" dirty="0"/>
          </a:p>
          <a:p>
            <a:pPr marL="3175" lvl="2" indent="0">
              <a:spcBef>
                <a:spcPts val="0"/>
              </a:spcBef>
              <a:buSzPts val="4800"/>
              <a:buNone/>
            </a:pPr>
            <a:r>
              <a:rPr lang="nl-BE" sz="2000" dirty="0"/>
              <a:t>Start: begin mei 2022</a:t>
            </a:r>
          </a:p>
          <a:p>
            <a:pPr marL="3175" lvl="2" indent="0">
              <a:spcBef>
                <a:spcPts val="0"/>
              </a:spcBef>
              <a:buSzPts val="4800"/>
              <a:buNone/>
            </a:pPr>
            <a:endParaRPr lang="nl-BE" sz="2000" dirty="0"/>
          </a:p>
          <a:p>
            <a:pPr marL="3175" lvl="2" indent="0">
              <a:spcBef>
                <a:spcPts val="0"/>
              </a:spcBef>
              <a:buSzPts val="4800"/>
              <a:buNone/>
            </a:pPr>
            <a:r>
              <a:rPr lang="nl-BE" sz="2000" dirty="0"/>
              <a:t>Totale uitvoeringstermijn:</a:t>
            </a:r>
          </a:p>
          <a:p>
            <a:pPr marL="3175" lvl="2" indent="0">
              <a:spcBef>
                <a:spcPts val="0"/>
              </a:spcBef>
              <a:buSzPts val="4800"/>
              <a:buNone/>
            </a:pPr>
            <a:endParaRPr lang="nl-BE" sz="20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19</a:t>
            </a:fld>
            <a:endParaRPr/>
          </a:p>
        </p:txBody>
      </p:sp>
      <p:sp>
        <p:nvSpPr>
          <p:cNvPr id="2" name="Rechthoek 1"/>
          <p:cNvSpPr/>
          <p:nvPr/>
        </p:nvSpPr>
        <p:spPr>
          <a:xfrm>
            <a:off x="846826" y="4389527"/>
            <a:ext cx="7839974" cy="307777"/>
          </a:xfrm>
          <a:prstGeom prst="rect">
            <a:avLst/>
          </a:prstGeom>
        </p:spPr>
        <p:txBody>
          <a:bodyPr wrap="square">
            <a:spAutoFit/>
          </a:bodyPr>
          <a:lstStyle/>
          <a:p>
            <a:r>
              <a:rPr lang="nl-BE" dirty="0"/>
              <a:t>-</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064" y="2857500"/>
            <a:ext cx="5437963"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66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ctrTitle"/>
          </p:nvPr>
        </p:nvSpPr>
        <p:spPr>
          <a:xfrm>
            <a:off x="342900" y="2460625"/>
            <a:ext cx="5448300" cy="14700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nl-BE"/>
              <a:t>Verwelkoming &amp;</a:t>
            </a:r>
            <a:br>
              <a:rPr lang="nl-BE"/>
            </a:br>
            <a:r>
              <a:rPr lang="nl-BE"/>
              <a:t>huisregels</a:t>
            </a:r>
            <a:endParaRPr/>
          </a:p>
        </p:txBody>
      </p:sp>
      <p:sp>
        <p:nvSpPr>
          <p:cNvPr id="92" name="Google Shape;92;p2"/>
          <p:cNvSpPr txBox="1">
            <a:spLocks noGrp="1"/>
          </p:cNvSpPr>
          <p:nvPr>
            <p:ph type="subTitle" idx="1"/>
          </p:nvPr>
        </p:nvSpPr>
        <p:spPr>
          <a:xfrm>
            <a:off x="342900" y="4216400"/>
            <a:ext cx="5448300" cy="57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dirty="0"/>
              <a:t>Lara </a:t>
            </a:r>
            <a:r>
              <a:rPr lang="nl-BE" b="1" dirty="0"/>
              <a:t>ROGIERS</a:t>
            </a:r>
            <a:endParaRPr b="1" dirty="0"/>
          </a:p>
          <a:p>
            <a:pPr marL="0" lvl="0" indent="0" algn="l" rtl="0">
              <a:lnSpc>
                <a:spcPct val="100000"/>
              </a:lnSpc>
              <a:spcBef>
                <a:spcPts val="0"/>
              </a:spcBef>
              <a:spcAft>
                <a:spcPts val="0"/>
              </a:spcAft>
              <a:buSzPts val="1400"/>
              <a:buNone/>
            </a:pPr>
            <a:r>
              <a:rPr lang="nl-BE" dirty="0"/>
              <a:t>Moderator</a:t>
            </a:r>
            <a:endParaRPr dirty="0"/>
          </a:p>
        </p:txBody>
      </p:sp>
      <p:sp>
        <p:nvSpPr>
          <p:cNvPr id="93" name="Google Shape;93;p2"/>
          <p:cNvSpPr txBox="1">
            <a:spLocks noGrp="1"/>
          </p:cNvSpPr>
          <p:nvPr>
            <p:ph type="sldNum" idx="12"/>
          </p:nvPr>
        </p:nvSpPr>
        <p:spPr>
          <a:xfrm>
            <a:off x="3733800" y="6356350"/>
            <a:ext cx="2133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lnSpc>
                <a:spcPct val="100000"/>
              </a:lnSpc>
              <a:spcBef>
                <a:spcPts val="0"/>
              </a:spcBef>
              <a:spcAft>
                <a:spcPts val="0"/>
              </a:spcAft>
              <a:buSzPts val="1200"/>
              <a:buNone/>
            </a:pPr>
            <a:fld id="{00000000-1234-1234-1234-123412341234}" type="slidenum">
              <a:rPr lang="nl-BE" smtClean="0"/>
              <a:pPr marL="0" lvl="0" indent="0" algn="ctr" rtl="0">
                <a:lnSpc>
                  <a:spcPct val="100000"/>
                </a:lnSpc>
                <a:spcBef>
                  <a:spcPts val="0"/>
                </a:spcBef>
                <a:spcAft>
                  <a:spcPts val="0"/>
                </a:spcAft>
                <a:buSzPts val="1200"/>
                <a:buNone/>
              </a:p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1: begin mei – eind november 2022</a:t>
            </a:r>
            <a:endParaRPr lang="nl-BE" sz="2800" dirty="0"/>
          </a:p>
          <a:p>
            <a:pPr marL="3175" lvl="2" indent="0">
              <a:spcBef>
                <a:spcPts val="0"/>
              </a:spcBef>
              <a:buSzPts val="4800"/>
              <a:buNone/>
            </a:pPr>
            <a:endParaRPr lang="nl-BE" sz="20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20</a:t>
            </a:fld>
            <a:endParaRPr/>
          </a:p>
        </p:txBody>
      </p:sp>
      <p:sp>
        <p:nvSpPr>
          <p:cNvPr id="2" name="Rechthoek 1"/>
          <p:cNvSpPr/>
          <p:nvPr/>
        </p:nvSpPr>
        <p:spPr>
          <a:xfrm>
            <a:off x="846826" y="5186799"/>
            <a:ext cx="7839974" cy="1538883"/>
          </a:xfrm>
          <a:prstGeom prst="rect">
            <a:avLst/>
          </a:prstGeom>
        </p:spPr>
        <p:txBody>
          <a:bodyPr wrap="square">
            <a:spAutoFit/>
          </a:bodyPr>
          <a:lstStyle/>
          <a:p>
            <a:pPr lvl="0"/>
            <a:r>
              <a:rPr lang="nl-BE" sz="1600" dirty="0"/>
              <a:t>- Werken in functie van het verlengen van de bestaande fietstunnel onder de N49 (fietstunnel blijft zo maximaal mogelijk open)</a:t>
            </a:r>
          </a:p>
          <a:p>
            <a:pPr lvl="0"/>
            <a:r>
              <a:rPr lang="nl-BE" sz="1600" dirty="0"/>
              <a:t>- Aanleg nieuwe wegenis parallel met de N49 met inbegrip van het nieuwe kruispunt op de R4 </a:t>
            </a:r>
          </a:p>
          <a:p>
            <a:r>
              <a:rPr lang="nl-BE" sz="1600" dirty="0"/>
              <a:t>- Ophogen grondmassieven van de toekomstige brug</a:t>
            </a:r>
          </a:p>
          <a:p>
            <a:pPr marL="285750" lvl="0" indent="-285750">
              <a:buFontTx/>
              <a:buChar char="-"/>
            </a:pPr>
            <a:endParaRPr lang="nl-B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438" y="1574276"/>
            <a:ext cx="7072071" cy="345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3294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1: begin mei – eind november 2022</a:t>
            </a:r>
            <a:endParaRPr lang="nl-BE" sz="2800" dirty="0"/>
          </a:p>
          <a:p>
            <a:pPr marL="3175" lvl="2" indent="0">
              <a:spcBef>
                <a:spcPts val="0"/>
              </a:spcBef>
              <a:buSzPts val="4800"/>
              <a:buNone/>
            </a:pPr>
            <a:endParaRPr lang="nl-BE" sz="2000" dirty="0"/>
          </a:p>
          <a:p>
            <a:pPr marL="3175" lvl="2" indent="0">
              <a:spcBef>
                <a:spcPts val="0"/>
              </a:spcBef>
              <a:buSzPts val="4800"/>
              <a:buNone/>
            </a:pPr>
            <a:r>
              <a:rPr lang="nl-BE" sz="2000" dirty="0"/>
              <a:t>Verlenging fietstunnel, dwarsprofiel</a:t>
            </a:r>
          </a:p>
          <a:p>
            <a:pPr marL="3175" lvl="2" indent="0">
              <a:spcBef>
                <a:spcPts val="0"/>
              </a:spcBef>
              <a:buSzPts val="4800"/>
              <a:buNone/>
            </a:pPr>
            <a:endParaRPr lang="nl-BE" sz="20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21</a:t>
            </a:f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40" y="2749334"/>
            <a:ext cx="8672660" cy="249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7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1: begin mei – eind november 2022</a:t>
            </a:r>
            <a:endParaRPr lang="nl-BE" sz="2800" dirty="0"/>
          </a:p>
          <a:p>
            <a:pPr marL="3175" lvl="2" indent="0">
              <a:spcBef>
                <a:spcPts val="0"/>
              </a:spcBef>
              <a:buSzPts val="4800"/>
              <a:buNone/>
            </a:pPr>
            <a:endParaRPr lang="nl-BE" sz="2000" dirty="0"/>
          </a:p>
          <a:p>
            <a:pPr marL="3175" lvl="2" indent="0">
              <a:spcBef>
                <a:spcPts val="0"/>
              </a:spcBef>
              <a:buSzPts val="4800"/>
              <a:buNone/>
            </a:pPr>
            <a:r>
              <a:rPr lang="nl-BE" sz="2000" dirty="0"/>
              <a:t>Aansluiting R4, grondplan</a:t>
            </a:r>
          </a:p>
          <a:p>
            <a:pPr marL="3175" lvl="2" indent="0">
              <a:spcBef>
                <a:spcPts val="0"/>
              </a:spcBef>
              <a:buSzPts val="4800"/>
              <a:buNone/>
            </a:pPr>
            <a:endParaRPr lang="nl-BE" sz="2000" dirty="0"/>
          </a:p>
          <a:p>
            <a:pPr marL="3175" lvl="2" indent="0">
              <a:spcBef>
                <a:spcPts val="0"/>
              </a:spcBef>
              <a:buSzPts val="4800"/>
              <a:buNone/>
            </a:pPr>
            <a:endParaRPr lang="nl-BE" sz="2000" dirty="0"/>
          </a:p>
          <a:p>
            <a:pPr marL="3175" lvl="2" indent="0">
              <a:spcBef>
                <a:spcPts val="0"/>
              </a:spcBef>
              <a:buSzPts val="4800"/>
              <a:buNone/>
            </a:pPr>
            <a:endParaRPr lang="nl-BE" sz="20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22</a:t>
            </a:fld>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98" y="2545237"/>
            <a:ext cx="8721106" cy="32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513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774700" y="221704"/>
            <a:ext cx="7912100" cy="1143000"/>
          </a:xfrm>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2: begin september – eind december 2022</a:t>
            </a:r>
            <a:r>
              <a:rPr lang="nl-BE" sz="2800" dirty="0"/>
              <a:t> </a:t>
            </a:r>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23</a:t>
            </a:fld>
            <a:endParaRPr/>
          </a:p>
        </p:txBody>
      </p:sp>
      <p:sp>
        <p:nvSpPr>
          <p:cNvPr id="2" name="Rechthoek 1"/>
          <p:cNvSpPr/>
          <p:nvPr/>
        </p:nvSpPr>
        <p:spPr>
          <a:xfrm>
            <a:off x="652013" y="4972129"/>
            <a:ext cx="7839974" cy="1415772"/>
          </a:xfrm>
          <a:prstGeom prst="rect">
            <a:avLst/>
          </a:prstGeom>
        </p:spPr>
        <p:txBody>
          <a:bodyPr wrap="square">
            <a:spAutoFit/>
          </a:bodyPr>
          <a:lstStyle/>
          <a:p>
            <a:pPr lvl="0"/>
            <a:endParaRPr lang="nl-BE" sz="1800" dirty="0"/>
          </a:p>
          <a:p>
            <a:pPr lvl="0"/>
            <a:r>
              <a:rPr lang="nl-BE" sz="1800" dirty="0" err="1"/>
              <a:t>Heraanleg</a:t>
            </a:r>
            <a:r>
              <a:rPr lang="nl-BE" sz="1800" dirty="0"/>
              <a:t> van de bestaande </a:t>
            </a:r>
            <a:r>
              <a:rPr lang="nl-BE" sz="1800" dirty="0" err="1"/>
              <a:t>Stoepestraat</a:t>
            </a:r>
            <a:r>
              <a:rPr lang="nl-BE" sz="1800" dirty="0"/>
              <a:t> met </a:t>
            </a:r>
            <a:r>
              <a:rPr lang="nl-BE" sz="1800" dirty="0" err="1"/>
              <a:t>o.a</a:t>
            </a:r>
            <a:r>
              <a:rPr lang="nl-BE" sz="1800" dirty="0"/>
              <a:t> het aanleggen van  een gescheiden rioleringsstelsel (vuil water / regenwater) </a:t>
            </a:r>
            <a:r>
              <a:rPr lang="nl-BE" sz="1800" dirty="0" err="1"/>
              <a:t>cfr</a:t>
            </a:r>
            <a:r>
              <a:rPr lang="nl-BE" sz="1800" dirty="0"/>
              <a:t>. </a:t>
            </a:r>
            <a:r>
              <a:rPr lang="nl-BE" sz="1800" dirty="0" err="1"/>
              <a:t>Aquafin</a:t>
            </a:r>
            <a:r>
              <a:rPr lang="nl-BE" sz="1800" dirty="0"/>
              <a:t> en herinrichting kruispunt </a:t>
            </a:r>
            <a:r>
              <a:rPr lang="nl-BE" sz="1800" dirty="0" err="1"/>
              <a:t>Trieststraat</a:t>
            </a:r>
            <a:r>
              <a:rPr lang="nl-BE" sz="1800" dirty="0"/>
              <a:t>.</a:t>
            </a:r>
          </a:p>
          <a:p>
            <a:pPr marL="285750" lvl="0" indent="-285750">
              <a:buFontTx/>
              <a:buChar char="-"/>
            </a:pPr>
            <a:endParaRPr lang="nl-BE"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776" y="1643362"/>
            <a:ext cx="7243948" cy="354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33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774700" y="221704"/>
            <a:ext cx="7912100" cy="1143000"/>
          </a:xfrm>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2: begin september – eind december 2022</a:t>
            </a:r>
            <a:r>
              <a:rPr lang="nl-BE" sz="2800" dirty="0"/>
              <a:t> </a:t>
            </a:r>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24</a:t>
            </a:fld>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9" y="3066595"/>
            <a:ext cx="8964586" cy="19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hoek 2"/>
          <p:cNvSpPr/>
          <p:nvPr/>
        </p:nvSpPr>
        <p:spPr>
          <a:xfrm>
            <a:off x="895065" y="1980780"/>
            <a:ext cx="4419800" cy="400110"/>
          </a:xfrm>
          <a:prstGeom prst="rect">
            <a:avLst/>
          </a:prstGeom>
        </p:spPr>
        <p:txBody>
          <a:bodyPr wrap="none">
            <a:spAutoFit/>
          </a:bodyPr>
          <a:lstStyle/>
          <a:p>
            <a:pPr marL="3175" lvl="2">
              <a:buSzPts val="4800"/>
            </a:pPr>
            <a:r>
              <a:rPr lang="nl-BE" sz="2000" dirty="0" err="1"/>
              <a:t>Heraanleg</a:t>
            </a:r>
            <a:r>
              <a:rPr lang="nl-BE" sz="2000" dirty="0"/>
              <a:t> </a:t>
            </a:r>
            <a:r>
              <a:rPr lang="nl-BE" sz="2000" dirty="0" err="1"/>
              <a:t>Stoepestraat</a:t>
            </a:r>
            <a:r>
              <a:rPr lang="nl-BE" sz="2000" dirty="0"/>
              <a:t>, dwarsprofiel</a:t>
            </a:r>
          </a:p>
        </p:txBody>
      </p:sp>
    </p:spTree>
    <p:extLst>
      <p:ext uri="{BB962C8B-B14F-4D97-AF65-F5344CB8AC3E}">
        <p14:creationId xmlns:p14="http://schemas.microsoft.com/office/powerpoint/2010/main" val="716349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 </a:t>
            </a:r>
            <a:endParaRPr dirty="0"/>
          </a:p>
        </p:txBody>
      </p:sp>
      <p:sp>
        <p:nvSpPr>
          <p:cNvPr id="147" name="Google Shape;147;p23"/>
          <p:cNvSpPr txBox="1">
            <a:spLocks noGrp="1"/>
          </p:cNvSpPr>
          <p:nvPr>
            <p:ph type="body" idx="1"/>
          </p:nvPr>
        </p:nvSpPr>
        <p:spPr>
          <a:xfrm>
            <a:off x="774699" y="1026542"/>
            <a:ext cx="8300289" cy="5179593"/>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Verkeersafwikkeling Fase 2</a:t>
            </a:r>
            <a:endParaRPr lang="nl-BE" sz="28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25</a:t>
            </a:fld>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3" y="1730237"/>
            <a:ext cx="4394990" cy="470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a:extLst>
              <a:ext uri="{FF2B5EF4-FFF2-40B4-BE49-F238E27FC236}">
                <a16:creationId xmlns:a16="http://schemas.microsoft.com/office/drawing/2014/main" id="{1D6C418B-D9BC-4216-890D-82F50110EA43}"/>
              </a:ext>
            </a:extLst>
          </p:cNvPr>
          <p:cNvSpPr/>
          <p:nvPr/>
        </p:nvSpPr>
        <p:spPr>
          <a:xfrm>
            <a:off x="5036029" y="2121333"/>
            <a:ext cx="4107971" cy="3539430"/>
          </a:xfrm>
          <a:prstGeom prst="rect">
            <a:avLst/>
          </a:prstGeom>
        </p:spPr>
        <p:txBody>
          <a:bodyPr wrap="square">
            <a:spAutoFit/>
          </a:bodyPr>
          <a:lstStyle/>
          <a:p>
            <a:r>
              <a:rPr lang="nl-BE" sz="1600" dirty="0"/>
              <a:t>Tijdens deze werken zal de Stoepstraat onderbroken worden voor doorgaand verkeer (handelaars en bewoners moeten bereikbaar blijven). </a:t>
            </a:r>
          </a:p>
          <a:p>
            <a:endParaRPr lang="nl-BE" sz="1600" dirty="0"/>
          </a:p>
          <a:p>
            <a:r>
              <a:rPr lang="nl-BE" sz="1600" dirty="0"/>
              <a:t>Omleiding voor verkeer komende vanuit de </a:t>
            </a:r>
            <a:r>
              <a:rPr lang="nl-BE" sz="1600" dirty="0" err="1"/>
              <a:t>Trieststraat</a:t>
            </a:r>
            <a:r>
              <a:rPr lang="nl-BE" sz="1600" dirty="0"/>
              <a:t> zal verlopen via Zelzatestraat en Assenedesteenweg naar het bestaande kruispunt met de R4. </a:t>
            </a:r>
          </a:p>
          <a:p>
            <a:endParaRPr lang="nl-BE" sz="1600" dirty="0"/>
          </a:p>
          <a:p>
            <a:r>
              <a:rPr lang="nl-BE" sz="1600" dirty="0"/>
              <a:t>Het kruispunt N49-Stoepestraat blijft wel open zodat verkeer van en naar de Paul Christiaensstraat / Heideveld via dit kruispunt kan verlopen (zowel in als uit)</a:t>
            </a:r>
          </a:p>
        </p:txBody>
      </p:sp>
    </p:spTree>
    <p:extLst>
      <p:ext uri="{BB962C8B-B14F-4D97-AF65-F5344CB8AC3E}">
        <p14:creationId xmlns:p14="http://schemas.microsoft.com/office/powerpoint/2010/main" val="1755095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3: eind september 2022 – begin april 2023</a:t>
            </a:r>
          </a:p>
          <a:p>
            <a:pPr marL="3175" lvl="2" indent="0">
              <a:spcBef>
                <a:spcPts val="0"/>
              </a:spcBef>
              <a:buSzPts val="4800"/>
              <a:buNone/>
            </a:pPr>
            <a:endParaRPr lang="nl-BE" sz="20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26</a:t>
            </a:fld>
            <a:endParaRPr/>
          </a:p>
        </p:txBody>
      </p:sp>
      <p:sp>
        <p:nvSpPr>
          <p:cNvPr id="2" name="Rechthoek 1"/>
          <p:cNvSpPr/>
          <p:nvPr/>
        </p:nvSpPr>
        <p:spPr>
          <a:xfrm>
            <a:off x="766313" y="5288340"/>
            <a:ext cx="7839974" cy="1384995"/>
          </a:xfrm>
          <a:prstGeom prst="rect">
            <a:avLst/>
          </a:prstGeom>
        </p:spPr>
        <p:txBody>
          <a:bodyPr wrap="square">
            <a:spAutoFit/>
          </a:bodyPr>
          <a:lstStyle/>
          <a:p>
            <a:pPr lvl="0"/>
            <a:r>
              <a:rPr lang="nl-BE" dirty="0"/>
              <a:t>- </a:t>
            </a:r>
            <a:r>
              <a:rPr lang="nl-BE" dirty="0" err="1"/>
              <a:t>Heraanleg</a:t>
            </a:r>
            <a:r>
              <a:rPr lang="nl-BE" dirty="0"/>
              <a:t> van Paul Christiaensstraat / Heideveld inclusief </a:t>
            </a:r>
            <a:r>
              <a:rPr lang="nl-BE" dirty="0" err="1"/>
              <a:t>vrijliggend</a:t>
            </a:r>
            <a:r>
              <a:rPr lang="nl-BE" dirty="0"/>
              <a:t> dubbelrichtingsfietspad parallel aan de N49 en aanleg van een gescheiden riolering. </a:t>
            </a:r>
          </a:p>
          <a:p>
            <a:pPr lvl="0"/>
            <a:r>
              <a:rPr lang="nl-BE" dirty="0"/>
              <a:t>- Bouw nieuwe rotonde</a:t>
            </a:r>
          </a:p>
          <a:p>
            <a:r>
              <a:rPr lang="nl-BE" dirty="0"/>
              <a:t>- Werken rotonde starten eerst, werken Heideveld kunnen maar starten na voltooiing van fase</a:t>
            </a:r>
          </a:p>
          <a:p>
            <a:r>
              <a:rPr lang="nl-BE" dirty="0"/>
              <a:t>1 omdat verkeer van en naar de bedrijven in Heideveld zal moeten verlopen via </a:t>
            </a:r>
          </a:p>
          <a:p>
            <a:r>
              <a:rPr lang="nl-BE" dirty="0"/>
              <a:t>de nieuwe weg en het nieuwe kruispunt op de R4</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267" y="1631635"/>
            <a:ext cx="7037465" cy="344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108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3: eind september 2022 – begin april 2023</a:t>
            </a:r>
          </a:p>
          <a:p>
            <a:pPr marL="3175" lvl="2" indent="0">
              <a:spcBef>
                <a:spcPts val="0"/>
              </a:spcBef>
              <a:buSzPts val="4800"/>
              <a:buNone/>
            </a:pPr>
            <a:endParaRPr lang="nl-BE" sz="20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27</a:t>
            </a:fld>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12" y="2910306"/>
            <a:ext cx="7224713"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hoek 2"/>
          <p:cNvSpPr/>
          <p:nvPr/>
        </p:nvSpPr>
        <p:spPr>
          <a:xfrm>
            <a:off x="869730" y="1883225"/>
            <a:ext cx="5346335" cy="400110"/>
          </a:xfrm>
          <a:prstGeom prst="rect">
            <a:avLst/>
          </a:prstGeom>
        </p:spPr>
        <p:txBody>
          <a:bodyPr wrap="none">
            <a:spAutoFit/>
          </a:bodyPr>
          <a:lstStyle/>
          <a:p>
            <a:pPr marL="3175" lvl="2">
              <a:buSzPts val="4800"/>
            </a:pPr>
            <a:r>
              <a:rPr lang="nl-BE" sz="2000" dirty="0" err="1"/>
              <a:t>Heraanleg</a:t>
            </a:r>
            <a:r>
              <a:rPr lang="nl-BE" sz="2000" dirty="0"/>
              <a:t> P. Christiaensstraat, dwarsprofiel</a:t>
            </a:r>
          </a:p>
        </p:txBody>
      </p:sp>
    </p:spTree>
    <p:extLst>
      <p:ext uri="{BB962C8B-B14F-4D97-AF65-F5344CB8AC3E}">
        <p14:creationId xmlns:p14="http://schemas.microsoft.com/office/powerpoint/2010/main" val="1551342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Verkeersafwikkeling fase 3</a:t>
            </a:r>
            <a:endParaRPr lang="nl-BE" sz="2800" dirty="0"/>
          </a:p>
          <a:p>
            <a:pPr marL="3175" lvl="2" indent="0">
              <a:spcBef>
                <a:spcPts val="0"/>
              </a:spcBef>
              <a:buSzPts val="4800"/>
              <a:buNone/>
            </a:pPr>
            <a:endParaRPr lang="nl-BE" sz="20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28</a:t>
            </a:fld>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34" y="1668392"/>
            <a:ext cx="4360915" cy="474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027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 </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4: maart 2023 – juni 2023</a:t>
            </a:r>
            <a:endParaRPr lang="nl-BE" sz="28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29</a:t>
            </a:fld>
            <a:endParaRPr/>
          </a:p>
        </p:txBody>
      </p:sp>
      <p:sp>
        <p:nvSpPr>
          <p:cNvPr id="2" name="Rechthoek 1"/>
          <p:cNvSpPr/>
          <p:nvPr/>
        </p:nvSpPr>
        <p:spPr>
          <a:xfrm>
            <a:off x="774698" y="5204087"/>
            <a:ext cx="7839974" cy="830997"/>
          </a:xfrm>
          <a:prstGeom prst="rect">
            <a:avLst/>
          </a:prstGeom>
        </p:spPr>
        <p:txBody>
          <a:bodyPr wrap="square">
            <a:spAutoFit/>
          </a:bodyPr>
          <a:lstStyle/>
          <a:p>
            <a:pPr lvl="0"/>
            <a:r>
              <a:rPr lang="nl-BE" sz="1600" dirty="0"/>
              <a:t>- Bouw van de brug over de N49</a:t>
            </a:r>
          </a:p>
          <a:p>
            <a:pPr lvl="0"/>
            <a:r>
              <a:rPr lang="nl-BE" sz="1600" dirty="0"/>
              <a:t>- Aanleg van de wegenis op de aanloophellingen naar de brug en op de brug</a:t>
            </a:r>
          </a:p>
          <a:p>
            <a:r>
              <a:rPr lang="nl-BE" sz="1600" dirty="0"/>
              <a:t>- Afschaffing van het bestaande lichtengeregeld kruispunt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045" y="1615794"/>
            <a:ext cx="7043410" cy="344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785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title"/>
          </p:nvPr>
        </p:nvSpPr>
        <p:spPr>
          <a:xfrm>
            <a:off x="774700" y="274638"/>
            <a:ext cx="7912100" cy="114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nl-BE"/>
              <a:t>Huisregels</a:t>
            </a:r>
            <a:endParaRPr sz="3600"/>
          </a:p>
        </p:txBody>
      </p:sp>
      <p:sp>
        <p:nvSpPr>
          <p:cNvPr id="100" name="Google Shape;100;p3"/>
          <p:cNvSpPr txBox="1">
            <a:spLocks noGrp="1"/>
          </p:cNvSpPr>
          <p:nvPr>
            <p:ph type="body" idx="1"/>
          </p:nvPr>
        </p:nvSpPr>
        <p:spPr>
          <a:xfrm>
            <a:off x="774700" y="979145"/>
            <a:ext cx="7912100" cy="4203698"/>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300"/>
              <a:buFont typeface="Arial"/>
              <a:buChar char="•"/>
            </a:pPr>
            <a:r>
              <a:rPr lang="nl-BE" sz="2300"/>
              <a:t>Zet je microfoon uit. </a:t>
            </a:r>
            <a:endParaRPr sz="2300"/>
          </a:p>
          <a:p>
            <a:pPr marL="342900" lvl="0" indent="-342900" algn="l" rtl="0">
              <a:lnSpc>
                <a:spcPct val="100000"/>
              </a:lnSpc>
              <a:spcBef>
                <a:spcPts val="0"/>
              </a:spcBef>
              <a:spcAft>
                <a:spcPts val="0"/>
              </a:spcAft>
              <a:buSzPts val="2300"/>
              <a:buFont typeface="Arial"/>
              <a:buChar char="•"/>
            </a:pPr>
            <a:r>
              <a:rPr lang="nl-BE" sz="2300"/>
              <a:t>Vragen tijdens de sessie: noteer ze in de chat. </a:t>
            </a:r>
            <a:endParaRPr/>
          </a:p>
          <a:p>
            <a:pPr marL="0" lvl="0" indent="0" algn="l" rtl="0">
              <a:lnSpc>
                <a:spcPct val="100000"/>
              </a:lnSpc>
              <a:spcBef>
                <a:spcPts val="0"/>
              </a:spcBef>
              <a:spcAft>
                <a:spcPts val="0"/>
              </a:spcAft>
              <a:buSzPts val="2300"/>
              <a:buNone/>
            </a:pPr>
            <a:endParaRPr sz="2300"/>
          </a:p>
          <a:p>
            <a:pPr marL="0" lvl="0" indent="0" algn="l" rtl="0">
              <a:lnSpc>
                <a:spcPct val="100000"/>
              </a:lnSpc>
              <a:spcBef>
                <a:spcPts val="0"/>
              </a:spcBef>
              <a:spcAft>
                <a:spcPts val="0"/>
              </a:spcAft>
              <a:buSzPts val="2300"/>
              <a:buNone/>
            </a:pPr>
            <a:endParaRPr sz="2300"/>
          </a:p>
          <a:p>
            <a:pPr marL="0" lvl="0" indent="0" algn="l" rtl="0">
              <a:lnSpc>
                <a:spcPct val="100000"/>
              </a:lnSpc>
              <a:spcBef>
                <a:spcPts val="0"/>
              </a:spcBef>
              <a:spcAft>
                <a:spcPts val="0"/>
              </a:spcAft>
              <a:buSzPts val="2300"/>
              <a:buNone/>
            </a:pPr>
            <a:endParaRPr sz="2300"/>
          </a:p>
          <a:p>
            <a:pPr marL="0" lvl="0" indent="0" algn="l" rtl="0">
              <a:lnSpc>
                <a:spcPct val="100000"/>
              </a:lnSpc>
              <a:spcBef>
                <a:spcPts val="0"/>
              </a:spcBef>
              <a:spcAft>
                <a:spcPts val="0"/>
              </a:spcAft>
              <a:buSzPts val="2300"/>
              <a:buNone/>
            </a:pPr>
            <a:endParaRPr sz="2300"/>
          </a:p>
          <a:p>
            <a:pPr marL="0" lvl="0" indent="0" algn="l" rtl="0">
              <a:lnSpc>
                <a:spcPct val="100000"/>
              </a:lnSpc>
              <a:spcBef>
                <a:spcPts val="0"/>
              </a:spcBef>
              <a:spcAft>
                <a:spcPts val="0"/>
              </a:spcAft>
              <a:buSzPts val="2300"/>
              <a:buNone/>
            </a:pPr>
            <a:endParaRPr sz="2300"/>
          </a:p>
          <a:p>
            <a:pPr marL="0" lvl="0" indent="0" algn="l" rtl="0">
              <a:lnSpc>
                <a:spcPct val="100000"/>
              </a:lnSpc>
              <a:spcBef>
                <a:spcPts val="0"/>
              </a:spcBef>
              <a:spcAft>
                <a:spcPts val="0"/>
              </a:spcAft>
              <a:buSzPts val="2300"/>
              <a:buNone/>
            </a:pPr>
            <a:endParaRPr sz="2300"/>
          </a:p>
          <a:p>
            <a:pPr marL="0" lvl="0" indent="0" algn="l" rtl="0">
              <a:lnSpc>
                <a:spcPct val="100000"/>
              </a:lnSpc>
              <a:spcBef>
                <a:spcPts val="0"/>
              </a:spcBef>
              <a:spcAft>
                <a:spcPts val="0"/>
              </a:spcAft>
              <a:buSzPts val="2300"/>
              <a:buNone/>
            </a:pPr>
            <a:endParaRPr sz="2300"/>
          </a:p>
          <a:p>
            <a:pPr marL="0" lvl="0" indent="0" algn="l" rtl="0">
              <a:lnSpc>
                <a:spcPct val="100000"/>
              </a:lnSpc>
              <a:spcBef>
                <a:spcPts val="0"/>
              </a:spcBef>
              <a:spcAft>
                <a:spcPts val="0"/>
              </a:spcAft>
              <a:buSzPts val="2300"/>
              <a:buNone/>
            </a:pPr>
            <a:endParaRPr sz="2300"/>
          </a:p>
          <a:p>
            <a:pPr marL="0" lvl="0" indent="0" algn="l" rtl="0">
              <a:lnSpc>
                <a:spcPct val="100000"/>
              </a:lnSpc>
              <a:spcBef>
                <a:spcPts val="0"/>
              </a:spcBef>
              <a:spcAft>
                <a:spcPts val="0"/>
              </a:spcAft>
              <a:buSzPts val="2300"/>
              <a:buFont typeface="Noto Sans Symbols"/>
              <a:buNone/>
            </a:pPr>
            <a:endParaRPr sz="2300"/>
          </a:p>
          <a:p>
            <a:pPr marL="0" lvl="0" indent="0" algn="l" rtl="0">
              <a:lnSpc>
                <a:spcPct val="100000"/>
              </a:lnSpc>
              <a:spcBef>
                <a:spcPts val="0"/>
              </a:spcBef>
              <a:spcAft>
                <a:spcPts val="0"/>
              </a:spcAft>
              <a:buSzPts val="2300"/>
              <a:buFont typeface="Noto Sans Symbols"/>
              <a:buNone/>
            </a:pPr>
            <a:endParaRPr sz="2300"/>
          </a:p>
          <a:p>
            <a:pPr marL="342900" lvl="0" indent="-342900" algn="l" rtl="0">
              <a:lnSpc>
                <a:spcPct val="100000"/>
              </a:lnSpc>
              <a:spcBef>
                <a:spcPts val="0"/>
              </a:spcBef>
              <a:spcAft>
                <a:spcPts val="0"/>
              </a:spcAft>
              <a:buSzPts val="2300"/>
              <a:buFont typeface="Arial"/>
              <a:buChar char="•"/>
            </a:pPr>
            <a:r>
              <a:rPr lang="nl-BE" sz="2300"/>
              <a:t>Vragen worden op het einde van de sessie beantwoord. </a:t>
            </a:r>
            <a:endParaRPr/>
          </a:p>
        </p:txBody>
      </p:sp>
      <p:pic>
        <p:nvPicPr>
          <p:cNvPr id="101" name="Google Shape;101;p3" descr="Afbeelding met tekst, schermafbeelding, elektronica&#10;&#10;Automatisch gegenereerde beschrijving"/>
          <p:cNvPicPr preferRelativeResize="0"/>
          <p:nvPr/>
        </p:nvPicPr>
        <p:blipFill rotWithShape="1">
          <a:blip r:embed="rId3">
            <a:alphaModFix/>
          </a:blip>
          <a:srcRect r="1393"/>
          <a:stretch/>
        </p:blipFill>
        <p:spPr>
          <a:xfrm>
            <a:off x="1447800" y="1847051"/>
            <a:ext cx="6413500" cy="3252075"/>
          </a:xfrm>
          <a:prstGeom prst="rect">
            <a:avLst/>
          </a:prstGeom>
          <a:noFill/>
          <a:ln>
            <a:noFill/>
          </a:ln>
        </p:spPr>
      </p:pic>
      <p:cxnSp>
        <p:nvCxnSpPr>
          <p:cNvPr id="102" name="Google Shape;102;p3"/>
          <p:cNvCxnSpPr/>
          <p:nvPr/>
        </p:nvCxnSpPr>
        <p:spPr>
          <a:xfrm flipH="1">
            <a:off x="6477000" y="1304925"/>
            <a:ext cx="914400" cy="699668"/>
          </a:xfrm>
          <a:prstGeom prst="straightConnector1">
            <a:avLst/>
          </a:prstGeom>
          <a:noFill/>
          <a:ln w="762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 </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4: maart 2023 – juni 2023</a:t>
            </a:r>
            <a:endParaRPr lang="nl-BE" sz="28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30</a:t>
            </a:fld>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3752"/>
            <a:ext cx="9150367" cy="256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hoek 2"/>
          <p:cNvSpPr/>
          <p:nvPr/>
        </p:nvSpPr>
        <p:spPr>
          <a:xfrm>
            <a:off x="914400" y="1801737"/>
            <a:ext cx="4572000" cy="400110"/>
          </a:xfrm>
          <a:prstGeom prst="rect">
            <a:avLst/>
          </a:prstGeom>
        </p:spPr>
        <p:txBody>
          <a:bodyPr>
            <a:spAutoFit/>
          </a:bodyPr>
          <a:lstStyle/>
          <a:p>
            <a:pPr marL="3175" lvl="2">
              <a:buSzPts val="4800"/>
            </a:pPr>
            <a:r>
              <a:rPr lang="nl-BE" sz="2000" dirty="0"/>
              <a:t>Bouw nieuwe brug, dwarsprofiel</a:t>
            </a:r>
          </a:p>
        </p:txBody>
      </p:sp>
    </p:spTree>
    <p:extLst>
      <p:ext uri="{BB962C8B-B14F-4D97-AF65-F5344CB8AC3E}">
        <p14:creationId xmlns:p14="http://schemas.microsoft.com/office/powerpoint/2010/main" val="1999923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Verkeersafwikkeling fase 4</a:t>
            </a:r>
            <a:endParaRPr lang="nl-BE" sz="2800" dirty="0"/>
          </a:p>
          <a:p>
            <a:pPr marL="3175" lvl="2" indent="0">
              <a:spcBef>
                <a:spcPts val="0"/>
              </a:spcBef>
              <a:buSzPts val="4800"/>
              <a:buNone/>
            </a:pPr>
            <a:endParaRPr lang="nl-BE" sz="2000" dirty="0"/>
          </a:p>
          <a:p>
            <a:pPr marL="3175" lvl="2" indent="0">
              <a:spcBef>
                <a:spcPts val="0"/>
              </a:spcBef>
              <a:buSzPts val="4800"/>
              <a:buNone/>
            </a:pPr>
            <a:endParaRPr lang="nl-BE" sz="2000" b="1"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31</a:t>
            </a:fld>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419" y="1614621"/>
            <a:ext cx="4306043" cy="48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17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X: augustus 2022 – september 2022</a:t>
            </a:r>
            <a:endParaRPr lang="nl-BE" sz="28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32</a:t>
            </a:fld>
            <a:endParaRPr/>
          </a:p>
        </p:txBody>
      </p:sp>
      <p:sp>
        <p:nvSpPr>
          <p:cNvPr id="2" name="Rechthoek 1"/>
          <p:cNvSpPr/>
          <p:nvPr/>
        </p:nvSpPr>
        <p:spPr>
          <a:xfrm>
            <a:off x="810763" y="5434567"/>
            <a:ext cx="7839974" cy="830997"/>
          </a:xfrm>
          <a:prstGeom prst="rect">
            <a:avLst/>
          </a:prstGeom>
        </p:spPr>
        <p:txBody>
          <a:bodyPr wrap="square">
            <a:spAutoFit/>
          </a:bodyPr>
          <a:lstStyle/>
          <a:p>
            <a:r>
              <a:rPr lang="nl-BE" sz="1600" dirty="0"/>
              <a:t>- Verbreding van de </a:t>
            </a:r>
            <a:r>
              <a:rPr lang="nl-BE" sz="1600" dirty="0" err="1"/>
              <a:t>Gavergrachtstraat</a:t>
            </a:r>
            <a:r>
              <a:rPr lang="nl-BE" sz="1600" dirty="0"/>
              <a:t> van 3,5m naar 5m. </a:t>
            </a:r>
          </a:p>
          <a:p>
            <a:pPr lvl="0"/>
            <a:r>
              <a:rPr lang="nl-BE" sz="1600" dirty="0"/>
              <a:t>- Deze fase veroorzaakt omzeggens geen hinder. Enkel voor het landbouwverkeer zullen wat lokale afspraken moeten gemaakt worden.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63" y="1575234"/>
            <a:ext cx="7522474" cy="367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185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nl-BE" dirty="0"/>
              <a:t>C. Hoofdwerken</a:t>
            </a:r>
            <a:endParaRPr dirty="0"/>
          </a:p>
        </p:txBody>
      </p:sp>
      <p:sp>
        <p:nvSpPr>
          <p:cNvPr id="147" name="Google Shape;147;p23"/>
          <p:cNvSpPr txBox="1">
            <a:spLocks noGrp="1"/>
          </p:cNvSpPr>
          <p:nvPr>
            <p:ph type="body" idx="1"/>
          </p:nvPr>
        </p:nvSpPr>
        <p:spPr>
          <a:xfrm>
            <a:off x="774699" y="1026543"/>
            <a:ext cx="8300289" cy="4777356"/>
          </a:xfrm>
          <a:prstGeom prst="rect">
            <a:avLst/>
          </a:prstGeom>
          <a:noFill/>
          <a:ln>
            <a:noFill/>
          </a:ln>
        </p:spPr>
        <p:txBody>
          <a:bodyPr spcFirstLastPara="1" wrap="square" lIns="91425" tIns="45700" rIns="91425" bIns="45700" anchor="t" anchorCtr="0">
            <a:noAutofit/>
          </a:bodyPr>
          <a:lstStyle/>
          <a:p>
            <a:pPr marL="3175" lvl="2" indent="0">
              <a:spcBef>
                <a:spcPts val="0"/>
              </a:spcBef>
              <a:buSzPts val="4800"/>
              <a:buNone/>
            </a:pPr>
            <a:r>
              <a:rPr lang="nl-BE" sz="2800" b="1" dirty="0"/>
              <a:t>Fase X: augustus 2022 – september 2022</a:t>
            </a:r>
            <a:endParaRPr lang="nl-BE" sz="2800" dirty="0"/>
          </a:p>
          <a:p>
            <a:pPr marL="3175" lvl="2" indent="0">
              <a:spcBef>
                <a:spcPts val="0"/>
              </a:spcBef>
              <a:buSzPts val="4800"/>
              <a:buNone/>
            </a:pPr>
            <a:endParaRPr lang="nl-BE" sz="2000" dirty="0"/>
          </a:p>
        </p:txBody>
      </p:sp>
      <p:sp>
        <p:nvSpPr>
          <p:cNvPr id="148" name="Google Shape;148;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33</a:t>
            </a:fld>
            <a:endParaRPr/>
          </a:p>
        </p:txBody>
      </p:sp>
      <p:sp>
        <p:nvSpPr>
          <p:cNvPr id="2" name="Rechthoek 1"/>
          <p:cNvSpPr/>
          <p:nvPr/>
        </p:nvSpPr>
        <p:spPr>
          <a:xfrm>
            <a:off x="810763" y="5434567"/>
            <a:ext cx="7839974" cy="338554"/>
          </a:xfrm>
          <a:prstGeom prst="rect">
            <a:avLst/>
          </a:prstGeom>
        </p:spPr>
        <p:txBody>
          <a:bodyPr wrap="square">
            <a:spAutoFit/>
          </a:bodyPr>
          <a:lstStyle/>
          <a:p>
            <a:endParaRPr lang="nl-BE" sz="1600" dirty="0"/>
          </a:p>
        </p:txBody>
      </p:sp>
      <p:sp>
        <p:nvSpPr>
          <p:cNvPr id="3" name="Rechthoek 2"/>
          <p:cNvSpPr/>
          <p:nvPr/>
        </p:nvSpPr>
        <p:spPr>
          <a:xfrm>
            <a:off x="810763" y="1910491"/>
            <a:ext cx="7392958" cy="400110"/>
          </a:xfrm>
          <a:prstGeom prst="rect">
            <a:avLst/>
          </a:prstGeom>
        </p:spPr>
        <p:txBody>
          <a:bodyPr wrap="square">
            <a:spAutoFit/>
          </a:bodyPr>
          <a:lstStyle/>
          <a:p>
            <a:pPr marL="3175" lvl="2">
              <a:buSzPts val="4800"/>
            </a:pPr>
            <a:r>
              <a:rPr lang="nl-BE" sz="2000" dirty="0"/>
              <a:t>Verbreden </a:t>
            </a:r>
            <a:r>
              <a:rPr lang="nl-BE" sz="2000" dirty="0" err="1"/>
              <a:t>Gavergrachtstraat</a:t>
            </a:r>
            <a:r>
              <a:rPr lang="nl-BE" sz="2000" dirty="0"/>
              <a:t>, dwarsprofiel</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03" y="2724346"/>
            <a:ext cx="8430933" cy="304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980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nl-BE" dirty="0"/>
              <a:t>Flankerende</a:t>
            </a:r>
            <a:br>
              <a:rPr lang="nl-BE" dirty="0"/>
            </a:br>
            <a:r>
              <a:rPr lang="nl-BE" dirty="0"/>
              <a:t>Maatregelen</a:t>
            </a:r>
          </a:p>
        </p:txBody>
      </p:sp>
      <p:sp>
        <p:nvSpPr>
          <p:cNvPr id="9" name="Ondertitel 8"/>
          <p:cNvSpPr>
            <a:spLocks noGrp="1"/>
          </p:cNvSpPr>
          <p:nvPr>
            <p:ph type="subTitle" idx="1"/>
          </p:nvPr>
        </p:nvSpPr>
        <p:spPr/>
        <p:txBody>
          <a:bodyPr/>
          <a:lstStyle/>
          <a:p>
            <a:endParaRPr lang="nl-BE"/>
          </a:p>
        </p:txBody>
      </p:sp>
      <p:sp>
        <p:nvSpPr>
          <p:cNvPr id="7" name="Tijdelijke aanduiding voor dianummer 6"/>
          <p:cNvSpPr>
            <a:spLocks noGrp="1"/>
          </p:cNvSpPr>
          <p:nvPr>
            <p:ph type="sldNum" sz="quarter" idx="10"/>
          </p:nvPr>
        </p:nvSpPr>
        <p:spPr/>
        <p:txBody>
          <a:bodyPr/>
          <a:lstStyle/>
          <a:p>
            <a:pPr marL="0" lvl="0" indent="0" algn="ctr" rtl="0">
              <a:spcBef>
                <a:spcPts val="0"/>
              </a:spcBef>
              <a:spcAft>
                <a:spcPts val="0"/>
              </a:spcAft>
              <a:buNone/>
            </a:pPr>
            <a:fld id="{00000000-1234-1234-1234-123412341234}" type="slidenum">
              <a:rPr lang="nl-BE" smtClean="0"/>
              <a:t>34</a:t>
            </a:fld>
            <a:endParaRPr lang="nl-BE"/>
          </a:p>
        </p:txBody>
      </p:sp>
    </p:spTree>
    <p:extLst>
      <p:ext uri="{BB962C8B-B14F-4D97-AF65-F5344CB8AC3E}">
        <p14:creationId xmlns:p14="http://schemas.microsoft.com/office/powerpoint/2010/main" val="2400979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774700" y="274638"/>
            <a:ext cx="7912100" cy="763587"/>
          </a:xfrm>
          <a:prstGeom prst="rect">
            <a:avLst/>
          </a:prstGeom>
          <a:noFill/>
          <a:ln>
            <a:noFill/>
          </a:ln>
        </p:spPr>
        <p:txBody>
          <a:bodyPr spcFirstLastPara="1" wrap="square" lIns="91425" tIns="45700" rIns="91425" bIns="45700" anchor="t" anchorCtr="0">
            <a:noAutofit/>
          </a:bodyPr>
          <a:lstStyle/>
          <a:p>
            <a:pPr lvl="0"/>
            <a:r>
              <a:rPr lang="nl-BE" dirty="0"/>
              <a:t>Flankerende maatregelen</a:t>
            </a:r>
            <a:br>
              <a:rPr lang="nl-BE" dirty="0"/>
            </a:br>
            <a:endParaRPr dirty="0"/>
          </a:p>
        </p:txBody>
      </p:sp>
      <p:sp>
        <p:nvSpPr>
          <p:cNvPr id="147" name="Google Shape;147;p23"/>
          <p:cNvSpPr txBox="1">
            <a:spLocks noGrp="1"/>
          </p:cNvSpPr>
          <p:nvPr>
            <p:ph type="body" idx="1"/>
          </p:nvPr>
        </p:nvSpPr>
        <p:spPr>
          <a:xfrm>
            <a:off x="464150" y="1337094"/>
            <a:ext cx="8498695" cy="5218982"/>
          </a:xfrm>
          <a:prstGeom prst="rect">
            <a:avLst/>
          </a:prstGeom>
          <a:noFill/>
          <a:ln>
            <a:noFill/>
          </a:ln>
        </p:spPr>
        <p:txBody>
          <a:bodyPr spcFirstLastPara="1" wrap="square" lIns="91425" tIns="45700" rIns="91425" bIns="45700" anchor="t" anchorCtr="0">
            <a:noAutofit/>
          </a:bodyPr>
          <a:lstStyle/>
          <a:p>
            <a:r>
              <a:rPr lang="nl-BE" dirty="0"/>
              <a:t>Doel: gebruik nieuwe rotonde verzekeren en sluipverkeer doortocht Katte vermijden</a:t>
            </a:r>
          </a:p>
          <a:p>
            <a:pPr marL="101600" indent="0">
              <a:buNone/>
            </a:pPr>
            <a:endParaRPr lang="nl-BE" dirty="0"/>
          </a:p>
          <a:p>
            <a:r>
              <a:rPr lang="nl-BE" dirty="0"/>
              <a:t>Pakket maatregelen op N436 (</a:t>
            </a:r>
            <a:r>
              <a:rPr lang="nl-BE" dirty="0" err="1"/>
              <a:t>Zelzatestraat</a:t>
            </a:r>
            <a:r>
              <a:rPr lang="nl-BE" dirty="0"/>
              <a:t>/Assenedesteenweg) op korte en lange termijn.</a:t>
            </a:r>
          </a:p>
          <a:p>
            <a:endParaRPr lang="nl-BE" dirty="0"/>
          </a:p>
          <a:p>
            <a:r>
              <a:rPr lang="nl-BE" dirty="0"/>
              <a:t>Deze maatregelen maken geen deel uit van de vergunning, maar de maatregelen op korte termijn worden samen met en aansluitend aan de hoofdwerken uitgevoerd</a:t>
            </a:r>
          </a:p>
          <a:p>
            <a:pPr marL="101600" indent="0">
              <a:buNone/>
            </a:pPr>
            <a:r>
              <a:rPr lang="nl-BE" sz="1200" dirty="0"/>
              <a:t> </a:t>
            </a:r>
          </a:p>
          <a:p>
            <a:pPr marL="0" lvl="0" indent="0">
              <a:spcBef>
                <a:spcPts val="0"/>
              </a:spcBef>
              <a:buNone/>
            </a:pPr>
            <a:endParaRPr lang="nl-BE" sz="2800" dirty="0"/>
          </a:p>
          <a:p>
            <a:pPr marL="0" lvl="0" indent="0">
              <a:spcBef>
                <a:spcPts val="0"/>
              </a:spcBef>
              <a:buNone/>
            </a:pPr>
            <a:endParaRPr lang="nl-BE" sz="2800" dirty="0"/>
          </a:p>
          <a:p>
            <a:pPr marL="0" lvl="0" indent="0">
              <a:spcBef>
                <a:spcPts val="0"/>
              </a:spcBef>
              <a:buNone/>
            </a:pPr>
            <a:r>
              <a:rPr lang="nl-BE" sz="2800" dirty="0"/>
              <a:t>	</a:t>
            </a:r>
          </a:p>
        </p:txBody>
      </p:sp>
      <p:sp>
        <p:nvSpPr>
          <p:cNvPr id="148" name="Google Shape;148;p23"/>
          <p:cNvSpPr txBox="1">
            <a:spLocks noGrp="1"/>
          </p:cNvSpPr>
          <p:nvPr>
            <p:ph type="sldNum" idx="12"/>
          </p:nvPr>
        </p:nvSpPr>
        <p:spPr>
          <a:xfrm>
            <a:off x="3619500" y="6356350"/>
            <a:ext cx="21336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35</a:t>
            </a:fld>
            <a:endParaRPr/>
          </a:p>
        </p:txBody>
      </p:sp>
    </p:spTree>
    <p:extLst>
      <p:ext uri="{BB962C8B-B14F-4D97-AF65-F5344CB8AC3E}">
        <p14:creationId xmlns:p14="http://schemas.microsoft.com/office/powerpoint/2010/main" val="288162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BE" dirty="0"/>
              <a:t>Flankerende maatregelen</a:t>
            </a:r>
          </a:p>
        </p:txBody>
      </p:sp>
      <p:sp>
        <p:nvSpPr>
          <p:cNvPr id="9" name="Tijdelijke aanduiding voor tekst 8"/>
          <p:cNvSpPr>
            <a:spLocks noGrp="1"/>
          </p:cNvSpPr>
          <p:nvPr>
            <p:ph type="body" idx="1"/>
          </p:nvPr>
        </p:nvSpPr>
        <p:spPr>
          <a:xfrm>
            <a:off x="774700" y="1311215"/>
            <a:ext cx="8039100" cy="4492684"/>
          </a:xfrm>
        </p:spPr>
        <p:txBody>
          <a:bodyPr/>
          <a:lstStyle/>
          <a:p>
            <a:r>
              <a:rPr lang="nl-BE" dirty="0"/>
              <a:t>Maatregelen op korte termijn: </a:t>
            </a:r>
          </a:p>
          <a:p>
            <a:pPr lvl="1"/>
            <a:r>
              <a:rPr lang="nl-BE" dirty="0"/>
              <a:t>Aanbrengen van een vrachtwagensluis in de N436 Assenedesteenweg-</a:t>
            </a:r>
            <a:r>
              <a:rPr lang="nl-BE" dirty="0" err="1"/>
              <a:t>Zelzatestraat</a:t>
            </a:r>
            <a:r>
              <a:rPr lang="nl-BE" dirty="0"/>
              <a:t>, zodat doorgaand vrachtverkeer kan geregistreerd en geverbaliseerd worden;</a:t>
            </a:r>
          </a:p>
          <a:p>
            <a:pPr lvl="1"/>
            <a:r>
              <a:rPr lang="nl-BE" dirty="0"/>
              <a:t>Aanbrengen van wegversmallingen en of </a:t>
            </a:r>
            <a:r>
              <a:rPr lang="nl-BE" dirty="0" err="1"/>
              <a:t>asverschuivingen</a:t>
            </a:r>
            <a:r>
              <a:rPr lang="nl-BE" dirty="0"/>
              <a:t>, </a:t>
            </a:r>
          </a:p>
          <a:p>
            <a:pPr lvl="1"/>
            <a:r>
              <a:rPr lang="nl-BE" dirty="0"/>
              <a:t>Onderhoud en herstel van de verharding van het wegdek en de fietspaden op de N436</a:t>
            </a:r>
          </a:p>
          <a:p>
            <a:pPr lvl="1"/>
            <a:r>
              <a:rPr lang="nl-BE" dirty="0"/>
              <a:t>De aanpassing van het kruispunt van de </a:t>
            </a:r>
            <a:r>
              <a:rPr lang="nl-BE" dirty="0" err="1"/>
              <a:t>Zelzatestraat</a:t>
            </a:r>
            <a:r>
              <a:rPr lang="nl-BE" dirty="0"/>
              <a:t> x </a:t>
            </a:r>
            <a:r>
              <a:rPr lang="nl-BE" dirty="0" err="1"/>
              <a:t>Stoepestraat</a:t>
            </a:r>
            <a:r>
              <a:rPr lang="nl-BE" dirty="0"/>
              <a:t> x </a:t>
            </a:r>
            <a:r>
              <a:rPr lang="nl-BE" dirty="0" err="1"/>
              <a:t>Trieststraat</a:t>
            </a:r>
            <a:r>
              <a:rPr lang="nl-BE" dirty="0"/>
              <a:t> om verkeer te sturen naar parallelweg.</a:t>
            </a:r>
          </a:p>
          <a:p>
            <a:pPr marL="571500" lvl="1" indent="0">
              <a:buNone/>
            </a:pPr>
            <a:r>
              <a:rPr lang="nl-BE" dirty="0"/>
              <a:t>	(zie volgende slide)</a:t>
            </a:r>
          </a:p>
          <a:p>
            <a:pPr lvl="1"/>
            <a:endParaRPr lang="nl-BE" dirty="0"/>
          </a:p>
          <a:p>
            <a:pPr fontAlgn="base"/>
            <a:r>
              <a:rPr lang="nl-BE" dirty="0"/>
              <a:t>Maatregelen op langere termijn:</a:t>
            </a:r>
          </a:p>
          <a:p>
            <a:pPr marL="101600" indent="0" fontAlgn="base">
              <a:buNone/>
            </a:pPr>
            <a:r>
              <a:rPr lang="nl-BE" dirty="0"/>
              <a:t>	Een volledige herinrichting van de </a:t>
            </a:r>
            <a:r>
              <a:rPr lang="nl-BE" dirty="0" err="1"/>
              <a:t>Zelzatestraat</a:t>
            </a:r>
            <a:r>
              <a:rPr lang="nl-BE" dirty="0"/>
              <a:t> en de 	Assenedesteenweg. Deze studie wordt parallel opgestart, 	maar staat los van huidig openbaar onderzoek.</a:t>
            </a:r>
          </a:p>
          <a:p>
            <a:endParaRPr lang="nl-BE" dirty="0"/>
          </a:p>
        </p:txBody>
      </p:sp>
      <p:sp>
        <p:nvSpPr>
          <p:cNvPr id="7" name="Tijdelijke aanduiding voor dianummer 6"/>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BE" smtClean="0"/>
              <a:t>36</a:t>
            </a:fld>
            <a:endParaRPr lang="nl-BE"/>
          </a:p>
        </p:txBody>
      </p:sp>
    </p:spTree>
    <p:extLst>
      <p:ext uri="{BB962C8B-B14F-4D97-AF65-F5344CB8AC3E}">
        <p14:creationId xmlns:p14="http://schemas.microsoft.com/office/powerpoint/2010/main" val="2953905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BE" dirty="0"/>
              <a:t>Flankerende maatregelen</a:t>
            </a:r>
          </a:p>
        </p:txBody>
      </p:sp>
      <p:sp>
        <p:nvSpPr>
          <p:cNvPr id="9" name="Tijdelijke aanduiding voor tekst 8"/>
          <p:cNvSpPr>
            <a:spLocks noGrp="1"/>
          </p:cNvSpPr>
          <p:nvPr>
            <p:ph type="body" idx="1"/>
          </p:nvPr>
        </p:nvSpPr>
        <p:spPr/>
        <p:txBody>
          <a:bodyPr/>
          <a:lstStyle/>
          <a:p>
            <a:pPr marL="101600" lvl="1" indent="0">
              <a:spcBef>
                <a:spcPts val="400"/>
              </a:spcBef>
              <a:buSzPts val="2000"/>
              <a:buNone/>
            </a:pPr>
            <a:r>
              <a:rPr lang="nl-BE" dirty="0"/>
              <a:t>Aanpassing van het kruispunt van de </a:t>
            </a:r>
            <a:r>
              <a:rPr lang="nl-BE" dirty="0" err="1"/>
              <a:t>Zelzatestraat</a:t>
            </a:r>
            <a:r>
              <a:rPr lang="nl-BE" dirty="0"/>
              <a:t> x </a:t>
            </a:r>
            <a:r>
              <a:rPr lang="nl-BE" dirty="0" err="1"/>
              <a:t>Stoepestraat</a:t>
            </a:r>
            <a:r>
              <a:rPr lang="nl-BE" dirty="0"/>
              <a:t> x </a:t>
            </a:r>
            <a:r>
              <a:rPr lang="nl-BE" dirty="0" err="1"/>
              <a:t>Trieststraat</a:t>
            </a:r>
            <a:r>
              <a:rPr lang="nl-BE" dirty="0"/>
              <a:t> om verkeer te sturen naar parallelweg</a:t>
            </a:r>
          </a:p>
          <a:p>
            <a:pPr marL="101600" indent="0">
              <a:buNone/>
            </a:pPr>
            <a:r>
              <a:rPr lang="nl-BE" dirty="0"/>
              <a:t> </a:t>
            </a:r>
          </a:p>
        </p:txBody>
      </p:sp>
      <p:sp>
        <p:nvSpPr>
          <p:cNvPr id="7" name="Tijdelijke aanduiding voor dianummer 6"/>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BE" smtClean="0"/>
              <a:t>37</a:t>
            </a:fld>
            <a:endParaRPr lang="nl-BE"/>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06" y="2467155"/>
            <a:ext cx="7049707" cy="354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84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nl-BE" dirty="0"/>
              <a:t>Communicatie</a:t>
            </a:r>
          </a:p>
        </p:txBody>
      </p:sp>
      <p:sp>
        <p:nvSpPr>
          <p:cNvPr id="9" name="Ondertitel 8"/>
          <p:cNvSpPr>
            <a:spLocks noGrp="1"/>
          </p:cNvSpPr>
          <p:nvPr>
            <p:ph type="subTitle" idx="1"/>
          </p:nvPr>
        </p:nvSpPr>
        <p:spPr/>
        <p:txBody>
          <a:bodyPr/>
          <a:lstStyle/>
          <a:p>
            <a:endParaRPr lang="nl-BE"/>
          </a:p>
        </p:txBody>
      </p:sp>
      <p:sp>
        <p:nvSpPr>
          <p:cNvPr id="7" name="Tijdelijke aanduiding voor dianummer 6"/>
          <p:cNvSpPr>
            <a:spLocks noGrp="1"/>
          </p:cNvSpPr>
          <p:nvPr>
            <p:ph type="sldNum" sz="quarter" idx="10"/>
          </p:nvPr>
        </p:nvSpPr>
        <p:spPr/>
        <p:txBody>
          <a:bodyPr/>
          <a:lstStyle/>
          <a:p>
            <a:pPr marL="0" lvl="0" indent="0" algn="ctr" rtl="0">
              <a:spcBef>
                <a:spcPts val="0"/>
              </a:spcBef>
              <a:spcAft>
                <a:spcPts val="0"/>
              </a:spcAft>
              <a:buNone/>
            </a:pPr>
            <a:fld id="{00000000-1234-1234-1234-123412341234}" type="slidenum">
              <a:rPr lang="nl-BE" smtClean="0"/>
              <a:t>38</a:t>
            </a:fld>
            <a:endParaRPr lang="nl-BE"/>
          </a:p>
        </p:txBody>
      </p:sp>
    </p:spTree>
    <p:extLst>
      <p:ext uri="{BB962C8B-B14F-4D97-AF65-F5344CB8AC3E}">
        <p14:creationId xmlns:p14="http://schemas.microsoft.com/office/powerpoint/2010/main" val="830223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4700" y="246934"/>
            <a:ext cx="8369300" cy="1143000"/>
          </a:xfrm>
        </p:spPr>
        <p:txBody>
          <a:bodyPr/>
          <a:lstStyle/>
          <a:p>
            <a:r>
              <a:rPr lang="nl-NL" sz="4000" dirty="0"/>
              <a:t>Communicatie: in aanloop naar en tijdens de werken</a:t>
            </a:r>
            <a:endParaRPr lang="nl-NL" dirty="0"/>
          </a:p>
        </p:txBody>
      </p:sp>
      <p:sp>
        <p:nvSpPr>
          <p:cNvPr id="4" name="Tijdelijke aanduiding voor dianummer 3"/>
          <p:cNvSpPr>
            <a:spLocks noGrp="1"/>
          </p:cNvSpPr>
          <p:nvPr>
            <p:ph type="sldNum" sz="quarter" idx="10"/>
          </p:nvPr>
        </p:nvSpPr>
        <p:spPr/>
        <p:txBody>
          <a:bodyPr/>
          <a:lstStyle/>
          <a:p>
            <a:fld id="{3468F017-C4A2-714E-9318-5D853AC0C20D}" type="slidenum">
              <a:rPr lang="nl-NL" smtClean="0"/>
              <a:t>39</a:t>
            </a:fld>
            <a:endParaRPr lang="nl-NL" dirty="0"/>
          </a:p>
        </p:txBody>
      </p:sp>
      <p:sp>
        <p:nvSpPr>
          <p:cNvPr id="5" name="Tijdelijke aanduiding voor inhoud 5">
            <a:extLst>
              <a:ext uri="{FF2B5EF4-FFF2-40B4-BE49-F238E27FC236}">
                <a16:creationId xmlns:a16="http://schemas.microsoft.com/office/drawing/2014/main" id="{47BC43F8-CA54-9748-98AA-E02C94047E63}"/>
              </a:ext>
            </a:extLst>
          </p:cNvPr>
          <p:cNvSpPr>
            <a:spLocks noGrp="1"/>
          </p:cNvSpPr>
          <p:nvPr>
            <p:ph idx="1"/>
          </p:nvPr>
        </p:nvSpPr>
        <p:spPr>
          <a:xfrm>
            <a:off x="757447" y="1624252"/>
            <a:ext cx="8039100" cy="4901513"/>
          </a:xfrm>
        </p:spPr>
        <p:txBody>
          <a:bodyPr/>
          <a:lstStyle/>
          <a:p>
            <a:r>
              <a:rPr lang="nl-BE" sz="2800" dirty="0">
                <a:ea typeface="Arial" charset="0"/>
                <a:cs typeface="Calibri" panose="020F0502020204030204" pitchFamily="34" charset="0"/>
              </a:rPr>
              <a:t>Infosessies tijdig voor start werken</a:t>
            </a:r>
          </a:p>
          <a:p>
            <a:endParaRPr lang="nl-BE" sz="2800" dirty="0">
              <a:ea typeface="Arial" charset="0"/>
              <a:cs typeface="Calibri" panose="020F0502020204030204" pitchFamily="34" charset="0"/>
            </a:endParaRPr>
          </a:p>
          <a:p>
            <a:r>
              <a:rPr lang="nl-BE" sz="2800" dirty="0">
                <a:ea typeface="Arial" charset="0"/>
                <a:cs typeface="Calibri" panose="020F0502020204030204" pitchFamily="34" charset="0"/>
              </a:rPr>
              <a:t>Website en digitale nieuwsbrief</a:t>
            </a:r>
          </a:p>
          <a:p>
            <a:pPr lvl="1"/>
            <a:r>
              <a:rPr lang="nl-BE" dirty="0">
                <a:solidFill>
                  <a:srgbClr val="1E70C1"/>
                </a:solidFill>
                <a:hlinkClick r:id="rId3"/>
              </a:rPr>
              <a:t>www.wegenenverkeer.be/zelzate</a:t>
            </a:r>
            <a:r>
              <a:rPr lang="nl-BE" dirty="0">
                <a:solidFill>
                  <a:srgbClr val="1E70C1"/>
                </a:solidFill>
              </a:rPr>
              <a:t> of </a:t>
            </a:r>
            <a:r>
              <a:rPr lang="nl-BE" dirty="0">
                <a:solidFill>
                  <a:srgbClr val="1E70C1"/>
                </a:solidFill>
                <a:hlinkClick r:id="rId4"/>
              </a:rPr>
              <a:t>www.wegenenverkeer.be/assenede</a:t>
            </a:r>
            <a:r>
              <a:rPr lang="nl-BE" dirty="0">
                <a:solidFill>
                  <a:srgbClr val="1E70C1"/>
                </a:solidFill>
              </a:rPr>
              <a:t> </a:t>
            </a:r>
          </a:p>
          <a:p>
            <a:pPr lvl="1"/>
            <a:endParaRPr lang="nl-BE" sz="2400" dirty="0">
              <a:ea typeface="Arial" charset="0"/>
              <a:cs typeface="Calibri" panose="020F0502020204030204" pitchFamily="34" charset="0"/>
            </a:endParaRPr>
          </a:p>
          <a:p>
            <a:r>
              <a:rPr lang="nl-BE" sz="2800" dirty="0">
                <a:ea typeface="Arial" charset="0"/>
                <a:cs typeface="Calibri" panose="020F0502020204030204" pitchFamily="34" charset="0"/>
              </a:rPr>
              <a:t>Persoonlijke communicatie bij individuele hinder</a:t>
            </a:r>
          </a:p>
          <a:p>
            <a:pPr marL="685800" lvl="1"/>
            <a:r>
              <a:rPr lang="nl-BE" dirty="0">
                <a:ea typeface="Arial" charset="0"/>
                <a:cs typeface="Calibri" panose="020F0502020204030204" pitchFamily="34" charset="0"/>
              </a:rPr>
              <a:t>Individuele brief, e-mail, telefoon of plaatsbezoek</a:t>
            </a:r>
          </a:p>
          <a:p>
            <a:pPr lvl="1"/>
            <a:endParaRPr lang="nl-BE" sz="2400" dirty="0">
              <a:ea typeface="Arial" charset="0"/>
              <a:cs typeface="Calibri" panose="020F0502020204030204" pitchFamily="34" charset="0"/>
            </a:endParaRPr>
          </a:p>
          <a:p>
            <a:r>
              <a:rPr lang="nl-BE" sz="2800" dirty="0">
                <a:ea typeface="Arial" charset="0"/>
                <a:cs typeface="Calibri" panose="020F0502020204030204" pitchFamily="34" charset="0"/>
              </a:rPr>
              <a:t>Bereikbaarheidsadviseur</a:t>
            </a:r>
          </a:p>
          <a:p>
            <a:pPr marL="787400" lvl="1">
              <a:spcBef>
                <a:spcPts val="400"/>
              </a:spcBef>
              <a:buSzPts val="2000"/>
            </a:pPr>
            <a:r>
              <a:rPr lang="nl-BE" sz="1600" dirty="0"/>
              <a:t>Brugfiguur tussen projectpartners/aannemer en ondernemers/bewoners</a:t>
            </a:r>
          </a:p>
          <a:p>
            <a:pPr marL="787400" lvl="1">
              <a:spcBef>
                <a:spcPts val="400"/>
              </a:spcBef>
              <a:buSzPts val="2000"/>
            </a:pPr>
            <a:r>
              <a:rPr lang="nl-BE" sz="1600" dirty="0"/>
              <a:t>Luistert naar vragen, opmerkingen en suggesties</a:t>
            </a:r>
          </a:p>
          <a:p>
            <a:pPr marL="787400" lvl="1">
              <a:spcBef>
                <a:spcPts val="400"/>
              </a:spcBef>
              <a:buSzPts val="2000"/>
            </a:pPr>
            <a:r>
              <a:rPr lang="nl-BE" sz="1600" dirty="0"/>
              <a:t>Bespreekt deze met de werfleiding</a:t>
            </a:r>
          </a:p>
          <a:p>
            <a:pPr marL="787400" lvl="1">
              <a:spcBef>
                <a:spcPts val="400"/>
              </a:spcBef>
              <a:buSzPts val="2000"/>
            </a:pPr>
            <a:r>
              <a:rPr lang="nl-BE" sz="1600" dirty="0"/>
              <a:t>Geeft snel en concreet antwoord</a:t>
            </a:r>
          </a:p>
          <a:p>
            <a:pPr lvl="0">
              <a:buFont typeface="Wingdings" pitchFamily="2" charset="2"/>
              <a:buChar char="Ø"/>
            </a:pPr>
            <a:endParaRPr lang="nl-BE" sz="2800" b="1" dirty="0">
              <a:ea typeface="Arial" charset="0"/>
              <a:cs typeface="Calibri" panose="020F0502020204030204" pitchFamily="34" charset="0"/>
            </a:endParaRPr>
          </a:p>
        </p:txBody>
      </p:sp>
    </p:spTree>
    <p:extLst>
      <p:ext uri="{BB962C8B-B14F-4D97-AF65-F5344CB8AC3E}">
        <p14:creationId xmlns:p14="http://schemas.microsoft.com/office/powerpoint/2010/main" val="247110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ctrTitle"/>
          </p:nvPr>
        </p:nvSpPr>
        <p:spPr>
          <a:xfrm>
            <a:off x="342900" y="1906587"/>
            <a:ext cx="5448300" cy="14700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nl-BE"/>
              <a:t>Online</a:t>
            </a:r>
            <a:br>
              <a:rPr lang="nl-BE"/>
            </a:br>
            <a:r>
              <a:rPr lang="nl-BE"/>
              <a:t>chatsessie</a:t>
            </a:r>
            <a:endParaRPr/>
          </a:p>
        </p:txBody>
      </p:sp>
      <p:sp>
        <p:nvSpPr>
          <p:cNvPr id="109" name="Google Shape;109;p4"/>
          <p:cNvSpPr txBox="1">
            <a:spLocks noGrp="1"/>
          </p:cNvSpPr>
          <p:nvPr>
            <p:ph type="sldNum" idx="12"/>
          </p:nvPr>
        </p:nvSpPr>
        <p:spPr>
          <a:xfrm>
            <a:off x="3733800" y="6356350"/>
            <a:ext cx="2133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lnSpc>
                <a:spcPct val="100000"/>
              </a:lnSpc>
              <a:spcBef>
                <a:spcPts val="0"/>
              </a:spcBef>
              <a:spcAft>
                <a:spcPts val="0"/>
              </a:spcAft>
              <a:buSzPts val="1200"/>
              <a:buNone/>
            </a:pPr>
            <a:fld id="{00000000-1234-1234-1234-123412341234}" type="slidenum">
              <a:rPr lang="nl-BE" smtClean="0"/>
              <a:pPr marL="0" lvl="0" indent="0" algn="ctr" rtl="0">
                <a:lnSpc>
                  <a:spcPct val="100000"/>
                </a:lnSpc>
                <a:spcBef>
                  <a:spcPts val="0"/>
                </a:spcBef>
                <a:spcAft>
                  <a:spcPts val="0"/>
                </a:spcAft>
                <a:buSzPts val="1200"/>
                <a:buNone/>
              </a:pPr>
              <a:t>4</a:t>
            </a:fld>
            <a:endParaRPr/>
          </a:p>
        </p:txBody>
      </p:sp>
      <p:sp>
        <p:nvSpPr>
          <p:cNvPr id="110" name="Google Shape;110;p4"/>
          <p:cNvSpPr txBox="1">
            <a:spLocks noGrp="1"/>
          </p:cNvSpPr>
          <p:nvPr>
            <p:ph type="subTitle" idx="1"/>
          </p:nvPr>
        </p:nvSpPr>
        <p:spPr>
          <a:xfrm>
            <a:off x="304800" y="3774698"/>
            <a:ext cx="5448300" cy="23161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endParaRPr sz="2000" b="1" dirty="0"/>
          </a:p>
          <a:p>
            <a:pPr marL="0" lvl="0" indent="0" algn="l" rtl="0">
              <a:lnSpc>
                <a:spcPct val="100000"/>
              </a:lnSpc>
              <a:spcBef>
                <a:spcPts val="0"/>
              </a:spcBef>
              <a:spcAft>
                <a:spcPts val="0"/>
              </a:spcAft>
              <a:buSzPts val="2000"/>
              <a:buNone/>
            </a:pPr>
            <a:r>
              <a:rPr lang="nl-BE" sz="2000" b="1" dirty="0"/>
              <a:t>PANELLEDEN</a:t>
            </a:r>
            <a:endParaRPr sz="2000" b="1" dirty="0"/>
          </a:p>
          <a:p>
            <a:pPr marL="0" lvl="0" indent="0" algn="l" rtl="0">
              <a:lnSpc>
                <a:spcPct val="100000"/>
              </a:lnSpc>
              <a:spcBef>
                <a:spcPts val="0"/>
              </a:spcBef>
              <a:spcAft>
                <a:spcPts val="0"/>
              </a:spcAft>
              <a:buSzPts val="800"/>
              <a:buNone/>
            </a:pPr>
            <a:endParaRPr sz="800" dirty="0"/>
          </a:p>
          <a:p>
            <a:pPr marL="0" lvl="0" indent="0" algn="l" rtl="0">
              <a:lnSpc>
                <a:spcPct val="100000"/>
              </a:lnSpc>
              <a:spcBef>
                <a:spcPts val="0"/>
              </a:spcBef>
              <a:spcAft>
                <a:spcPts val="0"/>
              </a:spcAft>
              <a:buSzPts val="1600"/>
              <a:buNone/>
            </a:pPr>
            <a:r>
              <a:rPr lang="nl-BE" sz="1600" b="1" dirty="0"/>
              <a:t>Luc VANWAESBERGHE – </a:t>
            </a:r>
            <a:r>
              <a:rPr lang="nl-BE" sz="1600" dirty="0"/>
              <a:t>Schepen van Mobiliteit Zelzate</a:t>
            </a:r>
            <a:endParaRPr sz="1600" dirty="0"/>
          </a:p>
          <a:p>
            <a:pPr marL="0" lvl="0" indent="0" algn="l" rtl="0">
              <a:lnSpc>
                <a:spcPct val="100000"/>
              </a:lnSpc>
              <a:spcBef>
                <a:spcPts val="0"/>
              </a:spcBef>
              <a:spcAft>
                <a:spcPts val="0"/>
              </a:spcAft>
              <a:buSzPts val="1600"/>
              <a:buNone/>
            </a:pPr>
            <a:r>
              <a:rPr lang="nl-BE" sz="1600" b="1" dirty="0"/>
              <a:t>Koen THYS - </a:t>
            </a:r>
            <a:r>
              <a:rPr lang="nl-BE" sz="1600" dirty="0"/>
              <a:t>Projectmanager Wegen en Verkeer</a:t>
            </a:r>
            <a:endParaRPr dirty="0"/>
          </a:p>
          <a:p>
            <a:pPr marL="0" lvl="0" indent="0" algn="l" rtl="0">
              <a:lnSpc>
                <a:spcPct val="100000"/>
              </a:lnSpc>
              <a:spcBef>
                <a:spcPts val="0"/>
              </a:spcBef>
              <a:spcAft>
                <a:spcPts val="0"/>
              </a:spcAft>
              <a:buSzPts val="1600"/>
              <a:buNone/>
            </a:pPr>
            <a:r>
              <a:rPr lang="nl-BE" sz="1600" dirty="0"/>
              <a:t>Jef </a:t>
            </a:r>
            <a:r>
              <a:rPr lang="nl-BE" sz="1600" b="1" dirty="0"/>
              <a:t>SCHOENMAEKERS</a:t>
            </a:r>
            <a:r>
              <a:rPr lang="nl-BE" sz="1600" dirty="0"/>
              <a:t> – Communicatieverantwoordelijke Wegen en Verkeer</a:t>
            </a:r>
          </a:p>
          <a:p>
            <a:pPr marL="0" lvl="0" indent="0" algn="l" rtl="0">
              <a:lnSpc>
                <a:spcPct val="100000"/>
              </a:lnSpc>
              <a:spcBef>
                <a:spcPts val="0"/>
              </a:spcBef>
              <a:spcAft>
                <a:spcPts val="0"/>
              </a:spcAft>
              <a:buSzPts val="1600"/>
              <a:buNone/>
            </a:pPr>
            <a:r>
              <a:rPr lang="nl-BE" sz="1600" dirty="0" err="1"/>
              <a:t>Arn</a:t>
            </a:r>
            <a:r>
              <a:rPr lang="nl-BE" sz="1600" dirty="0"/>
              <a:t> </a:t>
            </a:r>
            <a:r>
              <a:rPr lang="nl-BE" sz="1600" b="1" dirty="0"/>
              <a:t>HOUTHOOFT</a:t>
            </a:r>
            <a:r>
              <a:rPr lang="nl-BE" sz="1600" dirty="0"/>
              <a:t>- Omgevingsmanager</a:t>
            </a:r>
            <a:endParaRPr sz="1600" dirty="0"/>
          </a:p>
          <a:p>
            <a:pPr marL="0" lvl="0" indent="0" algn="l" rtl="0">
              <a:lnSpc>
                <a:spcPct val="100000"/>
              </a:lnSpc>
              <a:spcBef>
                <a:spcPts val="0"/>
              </a:spcBef>
              <a:spcAft>
                <a:spcPts val="0"/>
              </a:spcAft>
              <a:buSzPts val="1600"/>
              <a:buNone/>
            </a:pPr>
            <a:endParaRPr sz="1600" dirty="0"/>
          </a:p>
          <a:p>
            <a:pPr marL="0" lvl="0" indent="0" algn="l" rtl="0">
              <a:lnSpc>
                <a:spcPct val="100000"/>
              </a:lnSpc>
              <a:spcBef>
                <a:spcPts val="0"/>
              </a:spcBef>
              <a:spcAft>
                <a:spcPts val="0"/>
              </a:spcAft>
              <a:buSzPts val="1600"/>
              <a:buNone/>
            </a:pPr>
            <a:endParaRPr sz="1600" dirty="0"/>
          </a:p>
          <a:p>
            <a:pPr marL="0" lvl="0" indent="0" algn="l" rtl="0">
              <a:lnSpc>
                <a:spcPct val="100000"/>
              </a:lnSpc>
              <a:spcBef>
                <a:spcPts val="0"/>
              </a:spcBef>
              <a:spcAft>
                <a:spcPts val="0"/>
              </a:spcAft>
              <a:buSzPts val="1600"/>
              <a:buNone/>
            </a:pPr>
            <a:endParaRPr sz="1600" dirty="0"/>
          </a:p>
          <a:p>
            <a:pPr marL="0" lvl="0" indent="0" algn="l" rtl="0">
              <a:lnSpc>
                <a:spcPct val="100000"/>
              </a:lnSpc>
              <a:spcBef>
                <a:spcPts val="0"/>
              </a:spcBef>
              <a:spcAft>
                <a:spcPts val="0"/>
              </a:spcAft>
              <a:buSzPts val="1600"/>
              <a:buNone/>
            </a:pPr>
            <a:endParaRPr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57D5FE-B684-4E00-98E0-AC84BE69CFEB}"/>
              </a:ext>
            </a:extLst>
          </p:cNvPr>
          <p:cNvSpPr>
            <a:spLocks noGrp="1"/>
          </p:cNvSpPr>
          <p:nvPr>
            <p:ph type="title"/>
          </p:nvPr>
        </p:nvSpPr>
        <p:spPr/>
        <p:txBody>
          <a:bodyPr/>
          <a:lstStyle/>
          <a:p>
            <a:r>
              <a:rPr lang="nl-BE" dirty="0"/>
              <a:t>Minder Hinder Maatregelen: AWV communicatie</a:t>
            </a:r>
          </a:p>
        </p:txBody>
      </p:sp>
      <p:sp>
        <p:nvSpPr>
          <p:cNvPr id="6" name="Text Placeholder 5">
            <a:extLst>
              <a:ext uri="{FF2B5EF4-FFF2-40B4-BE49-F238E27FC236}">
                <a16:creationId xmlns:a16="http://schemas.microsoft.com/office/drawing/2014/main" id="{6F515B49-03DF-4483-8AA9-2DC6629BB3B2}"/>
              </a:ext>
            </a:extLst>
          </p:cNvPr>
          <p:cNvSpPr>
            <a:spLocks noGrp="1"/>
          </p:cNvSpPr>
          <p:nvPr>
            <p:ph type="body" idx="1"/>
          </p:nvPr>
        </p:nvSpPr>
        <p:spPr>
          <a:xfrm>
            <a:off x="774700" y="5480330"/>
            <a:ext cx="8039100" cy="1648765"/>
          </a:xfrm>
        </p:spPr>
        <p:txBody>
          <a:bodyPr/>
          <a:lstStyle/>
          <a:p>
            <a:pPr marL="101600" lvl="0" indent="0">
              <a:spcBef>
                <a:spcPts val="0"/>
              </a:spcBef>
              <a:buNone/>
            </a:pPr>
            <a:endParaRPr lang="nl-BE" dirty="0"/>
          </a:p>
          <a:p>
            <a:pPr lvl="0">
              <a:spcBef>
                <a:spcPts val="0"/>
              </a:spcBef>
            </a:pPr>
            <a:endParaRPr lang="nl-BE" dirty="0"/>
          </a:p>
          <a:p>
            <a:endParaRPr lang="nl-BE" dirty="0"/>
          </a:p>
        </p:txBody>
      </p:sp>
      <p:sp>
        <p:nvSpPr>
          <p:cNvPr id="2" name="Slide Number Placeholder 1">
            <a:extLst>
              <a:ext uri="{FF2B5EF4-FFF2-40B4-BE49-F238E27FC236}">
                <a16:creationId xmlns:a16="http://schemas.microsoft.com/office/drawing/2014/main" id="{6E17746C-763E-4131-AF0B-7EA46A88257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BE" smtClean="0"/>
              <a:t>40</a:t>
            </a:fld>
            <a:endParaRPr lang="nl-BE"/>
          </a:p>
        </p:txBody>
      </p:sp>
      <p:grpSp>
        <p:nvGrpSpPr>
          <p:cNvPr id="27" name="Group 26">
            <a:extLst>
              <a:ext uri="{FF2B5EF4-FFF2-40B4-BE49-F238E27FC236}">
                <a16:creationId xmlns:a16="http://schemas.microsoft.com/office/drawing/2014/main" id="{2F62A22D-3897-4DC7-8B2A-1C52029E34FF}"/>
              </a:ext>
            </a:extLst>
          </p:cNvPr>
          <p:cNvGrpSpPr/>
          <p:nvPr/>
        </p:nvGrpSpPr>
        <p:grpSpPr>
          <a:xfrm>
            <a:off x="774700" y="2049695"/>
            <a:ext cx="8153477" cy="3430635"/>
            <a:chOff x="1243173" y="1824609"/>
            <a:chExt cx="8153477" cy="3430635"/>
          </a:xfrm>
        </p:grpSpPr>
        <p:sp>
          <p:nvSpPr>
            <p:cNvPr id="3" name="Oval 2">
              <a:extLst>
                <a:ext uri="{FF2B5EF4-FFF2-40B4-BE49-F238E27FC236}">
                  <a16:creationId xmlns:a16="http://schemas.microsoft.com/office/drawing/2014/main" id="{94DF787E-91F4-45BF-BCD0-7BEDC16598E7}"/>
                </a:ext>
              </a:extLst>
            </p:cNvPr>
            <p:cNvSpPr/>
            <p:nvPr/>
          </p:nvSpPr>
          <p:spPr>
            <a:xfrm>
              <a:off x="1243173" y="1824609"/>
              <a:ext cx="1510301" cy="1510301"/>
            </a:xfrm>
            <a:prstGeom prst="ellipse">
              <a:avLst/>
            </a:prstGeom>
            <a:noFill/>
            <a:ln w="57150">
              <a:solidFill>
                <a:srgbClr val="B75B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7" name="Oval 6">
              <a:extLst>
                <a:ext uri="{FF2B5EF4-FFF2-40B4-BE49-F238E27FC236}">
                  <a16:creationId xmlns:a16="http://schemas.microsoft.com/office/drawing/2014/main" id="{D79FA81B-23C3-4971-81A7-926792D99453}"/>
                </a:ext>
              </a:extLst>
            </p:cNvPr>
            <p:cNvSpPr/>
            <p:nvPr/>
          </p:nvSpPr>
          <p:spPr>
            <a:xfrm>
              <a:off x="2905874" y="1824609"/>
              <a:ext cx="1510301" cy="1510301"/>
            </a:xfrm>
            <a:prstGeom prst="ellipse">
              <a:avLst/>
            </a:prstGeom>
            <a:noFill/>
            <a:ln w="57150">
              <a:solidFill>
                <a:srgbClr val="B75B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8" name="Oval 7">
              <a:extLst>
                <a:ext uri="{FF2B5EF4-FFF2-40B4-BE49-F238E27FC236}">
                  <a16:creationId xmlns:a16="http://schemas.microsoft.com/office/drawing/2014/main" id="{965974B5-F216-448B-901E-CF0B3F03E387}"/>
                </a:ext>
              </a:extLst>
            </p:cNvPr>
            <p:cNvSpPr/>
            <p:nvPr/>
          </p:nvSpPr>
          <p:spPr>
            <a:xfrm>
              <a:off x="4568575" y="1824609"/>
              <a:ext cx="1510301" cy="1510301"/>
            </a:xfrm>
            <a:prstGeom prst="ellipse">
              <a:avLst/>
            </a:prstGeom>
            <a:noFill/>
            <a:ln w="57150">
              <a:solidFill>
                <a:srgbClr val="B75B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9" name="Oval 8">
              <a:extLst>
                <a:ext uri="{FF2B5EF4-FFF2-40B4-BE49-F238E27FC236}">
                  <a16:creationId xmlns:a16="http://schemas.microsoft.com/office/drawing/2014/main" id="{90B113A0-F1DC-4711-922F-F5E6F3B1FA0A}"/>
                </a:ext>
              </a:extLst>
            </p:cNvPr>
            <p:cNvSpPr/>
            <p:nvPr/>
          </p:nvSpPr>
          <p:spPr>
            <a:xfrm>
              <a:off x="6231276" y="1824609"/>
              <a:ext cx="1510301" cy="1510301"/>
            </a:xfrm>
            <a:prstGeom prst="ellipse">
              <a:avLst/>
            </a:prstGeom>
            <a:noFill/>
            <a:ln w="57150">
              <a:solidFill>
                <a:srgbClr val="B75B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4" name="TextBox 3">
              <a:extLst>
                <a:ext uri="{FF2B5EF4-FFF2-40B4-BE49-F238E27FC236}">
                  <a16:creationId xmlns:a16="http://schemas.microsoft.com/office/drawing/2014/main" id="{9F2EEC2F-C718-467A-98AB-1E161871C324}"/>
                </a:ext>
              </a:extLst>
            </p:cNvPr>
            <p:cNvSpPr txBox="1"/>
            <p:nvPr/>
          </p:nvSpPr>
          <p:spPr>
            <a:xfrm>
              <a:off x="1243173" y="3500918"/>
              <a:ext cx="1510301" cy="369332"/>
            </a:xfrm>
            <a:prstGeom prst="rect">
              <a:avLst/>
            </a:prstGeom>
            <a:noFill/>
          </p:spPr>
          <p:txBody>
            <a:bodyPr wrap="square" rtlCol="0">
              <a:spAutoFit/>
            </a:bodyPr>
            <a:lstStyle/>
            <a:p>
              <a:pPr algn="ctr"/>
              <a:r>
                <a:rPr lang="nl-BE" dirty="0"/>
                <a:t>Website</a:t>
              </a:r>
            </a:p>
          </p:txBody>
        </p:sp>
        <p:pic>
          <p:nvPicPr>
            <p:cNvPr id="11" name="Graphic 10" descr="Play">
              <a:extLst>
                <a:ext uri="{FF2B5EF4-FFF2-40B4-BE49-F238E27FC236}">
                  <a16:creationId xmlns:a16="http://schemas.microsoft.com/office/drawing/2014/main" id="{E7045223-DBC5-4A6B-92F3-1DC5DCAE26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2000" y="2119416"/>
              <a:ext cx="914400" cy="914400"/>
            </a:xfrm>
            <a:prstGeom prst="rect">
              <a:avLst/>
            </a:prstGeom>
          </p:spPr>
        </p:pic>
        <p:pic>
          <p:nvPicPr>
            <p:cNvPr id="13" name="Graphic 12" descr="Race Flag">
              <a:extLst>
                <a:ext uri="{FF2B5EF4-FFF2-40B4-BE49-F238E27FC236}">
                  <a16:creationId xmlns:a16="http://schemas.microsoft.com/office/drawing/2014/main" id="{BF97F511-98BD-4635-8E43-3960366EE9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8929" y="2119416"/>
              <a:ext cx="914400" cy="914400"/>
            </a:xfrm>
            <a:prstGeom prst="rect">
              <a:avLst/>
            </a:prstGeom>
          </p:spPr>
        </p:pic>
        <p:pic>
          <p:nvPicPr>
            <p:cNvPr id="17" name="Graphic 16" descr="Internet">
              <a:extLst>
                <a:ext uri="{FF2B5EF4-FFF2-40B4-BE49-F238E27FC236}">
                  <a16:creationId xmlns:a16="http://schemas.microsoft.com/office/drawing/2014/main" id="{71599BDE-6667-45B3-987C-87BF74927B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1123" y="2119416"/>
              <a:ext cx="914400" cy="914400"/>
            </a:xfrm>
            <a:prstGeom prst="rect">
              <a:avLst/>
            </a:prstGeom>
          </p:spPr>
        </p:pic>
        <p:sp>
          <p:nvSpPr>
            <p:cNvPr id="18" name="TextBox 17">
              <a:extLst>
                <a:ext uri="{FF2B5EF4-FFF2-40B4-BE49-F238E27FC236}">
                  <a16:creationId xmlns:a16="http://schemas.microsoft.com/office/drawing/2014/main" id="{D421E2A4-1B40-4BD3-BE8D-381659C64868}"/>
                </a:ext>
              </a:extLst>
            </p:cNvPr>
            <p:cNvSpPr txBox="1"/>
            <p:nvPr/>
          </p:nvSpPr>
          <p:spPr>
            <a:xfrm>
              <a:off x="2905874" y="3500918"/>
              <a:ext cx="1660301" cy="1477328"/>
            </a:xfrm>
            <a:prstGeom prst="rect">
              <a:avLst/>
            </a:prstGeom>
            <a:noFill/>
          </p:spPr>
          <p:txBody>
            <a:bodyPr wrap="square" rtlCol="0">
              <a:spAutoFit/>
            </a:bodyPr>
            <a:lstStyle/>
            <a:p>
              <a:pPr algn="ctr"/>
              <a:r>
                <a:rPr lang="nl-BE" dirty="0"/>
                <a:t>Infofolder/</a:t>
              </a:r>
            </a:p>
            <a:p>
              <a:pPr algn="ctr"/>
              <a:r>
                <a:rPr lang="nl-BE" dirty="0"/>
                <a:t>Bewonersbrief</a:t>
              </a:r>
            </a:p>
            <a:p>
              <a:pPr algn="ctr"/>
              <a:r>
                <a:rPr lang="nl-BE" dirty="0"/>
                <a:t>Infosessie</a:t>
              </a:r>
            </a:p>
            <a:p>
              <a:pPr algn="ctr"/>
              <a:r>
                <a:rPr lang="nl-BE" dirty="0"/>
                <a:t>Rondgang bij handelaars</a:t>
              </a:r>
            </a:p>
          </p:txBody>
        </p:sp>
        <p:sp>
          <p:nvSpPr>
            <p:cNvPr id="19" name="TextBox 18">
              <a:extLst>
                <a:ext uri="{FF2B5EF4-FFF2-40B4-BE49-F238E27FC236}">
                  <a16:creationId xmlns:a16="http://schemas.microsoft.com/office/drawing/2014/main" id="{432C6B13-7AEF-48CB-9B3C-569B6B30D1B8}"/>
                </a:ext>
              </a:extLst>
            </p:cNvPr>
            <p:cNvSpPr txBox="1"/>
            <p:nvPr/>
          </p:nvSpPr>
          <p:spPr>
            <a:xfrm>
              <a:off x="4555577" y="3500918"/>
              <a:ext cx="1510301" cy="369332"/>
            </a:xfrm>
            <a:prstGeom prst="rect">
              <a:avLst/>
            </a:prstGeom>
            <a:noFill/>
          </p:spPr>
          <p:txBody>
            <a:bodyPr wrap="square" rtlCol="0">
              <a:spAutoFit/>
            </a:bodyPr>
            <a:lstStyle/>
            <a:p>
              <a:pPr algn="ctr"/>
              <a:r>
                <a:rPr lang="nl-BE" dirty="0"/>
                <a:t>Start Werf</a:t>
              </a:r>
            </a:p>
          </p:txBody>
        </p:sp>
        <p:sp>
          <p:nvSpPr>
            <p:cNvPr id="20" name="TextBox 19">
              <a:extLst>
                <a:ext uri="{FF2B5EF4-FFF2-40B4-BE49-F238E27FC236}">
                  <a16:creationId xmlns:a16="http://schemas.microsoft.com/office/drawing/2014/main" id="{92A3C8EA-EB97-4D07-AFB5-FB5EFB659A13}"/>
                </a:ext>
              </a:extLst>
            </p:cNvPr>
            <p:cNvSpPr txBox="1"/>
            <p:nvPr/>
          </p:nvSpPr>
          <p:spPr>
            <a:xfrm>
              <a:off x="6078876" y="3500918"/>
              <a:ext cx="1807473" cy="1754326"/>
            </a:xfrm>
            <a:prstGeom prst="rect">
              <a:avLst/>
            </a:prstGeom>
            <a:noFill/>
          </p:spPr>
          <p:txBody>
            <a:bodyPr wrap="square" rtlCol="0">
              <a:spAutoFit/>
            </a:bodyPr>
            <a:lstStyle/>
            <a:p>
              <a:pPr algn="ctr"/>
              <a:r>
                <a:rPr lang="nl-BE" dirty="0"/>
                <a:t>Opvolging:</a:t>
              </a:r>
            </a:p>
            <a:p>
              <a:pPr algn="ctr"/>
              <a:r>
                <a:rPr lang="nl-BE" dirty="0" err="1"/>
                <a:t>Bereikbaarheids</a:t>
              </a:r>
              <a:br>
                <a:rPr lang="nl-BE" dirty="0"/>
              </a:br>
              <a:r>
                <a:rPr lang="nl-BE" dirty="0"/>
                <a:t>-adviseur</a:t>
              </a:r>
            </a:p>
            <a:p>
              <a:pPr algn="ctr"/>
              <a:r>
                <a:rPr lang="nl-BE" dirty="0"/>
                <a:t>Bewonersbrief/ nieuwsbrief/ folder</a:t>
              </a:r>
            </a:p>
          </p:txBody>
        </p:sp>
        <p:sp>
          <p:nvSpPr>
            <p:cNvPr id="21" name="Oval 20">
              <a:extLst>
                <a:ext uri="{FF2B5EF4-FFF2-40B4-BE49-F238E27FC236}">
                  <a16:creationId xmlns:a16="http://schemas.microsoft.com/office/drawing/2014/main" id="{C0452A59-4C4A-4764-9C85-2616BFCD56A2}"/>
                </a:ext>
              </a:extLst>
            </p:cNvPr>
            <p:cNvSpPr/>
            <p:nvPr/>
          </p:nvSpPr>
          <p:spPr>
            <a:xfrm>
              <a:off x="7886349" y="1824609"/>
              <a:ext cx="1510301" cy="1510301"/>
            </a:xfrm>
            <a:prstGeom prst="ellipse">
              <a:avLst/>
            </a:prstGeom>
            <a:noFill/>
            <a:ln w="57150">
              <a:solidFill>
                <a:srgbClr val="B75B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22" name="TextBox 21">
              <a:extLst>
                <a:ext uri="{FF2B5EF4-FFF2-40B4-BE49-F238E27FC236}">
                  <a16:creationId xmlns:a16="http://schemas.microsoft.com/office/drawing/2014/main" id="{943287BC-D63E-4518-A0B6-4DF6D25279DC}"/>
                </a:ext>
              </a:extLst>
            </p:cNvPr>
            <p:cNvSpPr txBox="1"/>
            <p:nvPr/>
          </p:nvSpPr>
          <p:spPr>
            <a:xfrm>
              <a:off x="7880979" y="3500918"/>
              <a:ext cx="1510301" cy="369332"/>
            </a:xfrm>
            <a:prstGeom prst="rect">
              <a:avLst/>
            </a:prstGeom>
            <a:noFill/>
          </p:spPr>
          <p:txBody>
            <a:bodyPr wrap="square" rtlCol="0">
              <a:spAutoFit/>
            </a:bodyPr>
            <a:lstStyle/>
            <a:p>
              <a:pPr algn="ctr"/>
              <a:r>
                <a:rPr lang="nl-BE" dirty="0"/>
                <a:t>Einde werf</a:t>
              </a:r>
            </a:p>
          </p:txBody>
        </p:sp>
        <p:pic>
          <p:nvPicPr>
            <p:cNvPr id="24" name="Graphic 23" descr="Comment Add">
              <a:extLst>
                <a:ext uri="{FF2B5EF4-FFF2-40B4-BE49-F238E27FC236}">
                  <a16:creationId xmlns:a16="http://schemas.microsoft.com/office/drawing/2014/main" id="{8EF67739-FFC8-4C6A-9116-D43BE4B52B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5983" y="2119416"/>
              <a:ext cx="914400" cy="914400"/>
            </a:xfrm>
            <a:prstGeom prst="rect">
              <a:avLst/>
            </a:prstGeom>
          </p:spPr>
        </p:pic>
        <p:pic>
          <p:nvPicPr>
            <p:cNvPr id="26" name="Graphic 25" descr="Megaphone1">
              <a:extLst>
                <a:ext uri="{FF2B5EF4-FFF2-40B4-BE49-F238E27FC236}">
                  <a16:creationId xmlns:a16="http://schemas.microsoft.com/office/drawing/2014/main" id="{D4D9426A-3B37-4C05-8D84-3CA875518C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12088" y="2119416"/>
              <a:ext cx="914400" cy="914400"/>
            </a:xfrm>
            <a:prstGeom prst="rect">
              <a:avLst/>
            </a:prstGeom>
          </p:spPr>
        </p:pic>
      </p:grpSp>
    </p:spTree>
    <p:extLst>
      <p:ext uri="{BB962C8B-B14F-4D97-AF65-F5344CB8AC3E}">
        <p14:creationId xmlns:p14="http://schemas.microsoft.com/office/powerpoint/2010/main" val="2106641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97DD8-4624-47A5-B4E5-CD85C75CB523}"/>
              </a:ext>
            </a:extLst>
          </p:cNvPr>
          <p:cNvSpPr>
            <a:spLocks noGrp="1"/>
          </p:cNvSpPr>
          <p:nvPr>
            <p:ph type="title"/>
          </p:nvPr>
        </p:nvSpPr>
        <p:spPr/>
        <p:txBody>
          <a:bodyPr/>
          <a:lstStyle/>
          <a:p>
            <a:r>
              <a:rPr lang="nl-BE" sz="4000" dirty="0"/>
              <a:t>Omgevingsmanager</a:t>
            </a:r>
          </a:p>
        </p:txBody>
      </p:sp>
      <p:sp>
        <p:nvSpPr>
          <p:cNvPr id="4" name="Tijdelijke aanduiding voor tekst 3">
            <a:extLst>
              <a:ext uri="{FF2B5EF4-FFF2-40B4-BE49-F238E27FC236}">
                <a16:creationId xmlns:a16="http://schemas.microsoft.com/office/drawing/2014/main" id="{AA264EEC-5454-4D9A-828B-B36462595BD8}"/>
              </a:ext>
            </a:extLst>
          </p:cNvPr>
          <p:cNvSpPr>
            <a:spLocks noGrp="1"/>
          </p:cNvSpPr>
          <p:nvPr>
            <p:ph type="body" idx="1"/>
          </p:nvPr>
        </p:nvSpPr>
        <p:spPr/>
        <p:txBody>
          <a:bodyPr/>
          <a:lstStyle/>
          <a:p>
            <a:r>
              <a:rPr lang="nl-BE" sz="3200" b="1" dirty="0">
                <a:hlinkClick r:id="rId2"/>
              </a:rPr>
              <a:t>Bereikbaar.ovl@wegenenverkeer.be</a:t>
            </a:r>
            <a:endParaRPr lang="nl-BE" sz="3200" b="1" dirty="0"/>
          </a:p>
          <a:p>
            <a:endParaRPr lang="nl-BE" sz="3200" b="1" dirty="0"/>
          </a:p>
          <a:p>
            <a:endParaRPr lang="nl-BE" sz="3200" b="1" dirty="0"/>
          </a:p>
          <a:p>
            <a:r>
              <a:rPr lang="nl-BE" sz="3200" b="1" dirty="0"/>
              <a:t>GSM: 0476/ 72 22 57 </a:t>
            </a:r>
          </a:p>
        </p:txBody>
      </p:sp>
      <p:sp>
        <p:nvSpPr>
          <p:cNvPr id="7" name="Tijdelijke aanduiding voor dianummer 6">
            <a:extLst>
              <a:ext uri="{FF2B5EF4-FFF2-40B4-BE49-F238E27FC236}">
                <a16:creationId xmlns:a16="http://schemas.microsoft.com/office/drawing/2014/main" id="{BCB8AA15-9605-42DC-A19C-1025B699E44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BE" smtClean="0"/>
              <a:t>41</a:t>
            </a:fld>
            <a:endParaRPr lang="nl-BE"/>
          </a:p>
        </p:txBody>
      </p:sp>
    </p:spTree>
    <p:extLst>
      <p:ext uri="{BB962C8B-B14F-4D97-AF65-F5344CB8AC3E}">
        <p14:creationId xmlns:p14="http://schemas.microsoft.com/office/powerpoint/2010/main" val="1377288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1">
            <a:extLst>
              <a:ext uri="{FF2B5EF4-FFF2-40B4-BE49-F238E27FC236}">
                <a16:creationId xmlns:a16="http://schemas.microsoft.com/office/drawing/2014/main" id="{88247CE6-20F4-D14A-BA41-90DB4191D503}"/>
              </a:ext>
            </a:extLst>
          </p:cNvPr>
          <p:cNvPicPr>
            <a:picLocks noChangeAspect="1"/>
          </p:cNvPicPr>
          <p:nvPr/>
        </p:nvPicPr>
        <p:blipFill>
          <a:blip r:embed="rId3" cstate="screen">
            <a:extLst>
              <a:ext uri="{28A0092B-C50C-407E-A947-70E740481C1C}">
                <a14:useLocalDpi xmlns:a14="http://schemas.microsoft.com/office/drawing/2010/main"/>
              </a:ext>
            </a:extLst>
          </a:blip>
          <a:srcRect l="3312" r="3312"/>
          <a:stretch>
            <a:fillRect/>
          </a:stretch>
        </p:blipFill>
        <p:spPr>
          <a:xfrm>
            <a:off x="-771809" y="0"/>
            <a:ext cx="12835472" cy="7219953"/>
          </a:xfrm>
          <a:prstGeom prst="rect">
            <a:avLst/>
          </a:prstGeom>
        </p:spPr>
      </p:pic>
      <p:sp>
        <p:nvSpPr>
          <p:cNvPr id="9" name="Titel 1">
            <a:extLst>
              <a:ext uri="{FF2B5EF4-FFF2-40B4-BE49-F238E27FC236}">
                <a16:creationId xmlns:a16="http://schemas.microsoft.com/office/drawing/2014/main" id="{DDBF6E81-2CD5-D84C-A12D-15786ECE8BBD}"/>
              </a:ext>
            </a:extLst>
          </p:cNvPr>
          <p:cNvSpPr txBox="1">
            <a:spLocks/>
          </p:cNvSpPr>
          <p:nvPr/>
        </p:nvSpPr>
        <p:spPr>
          <a:xfrm>
            <a:off x="0" y="369887"/>
            <a:ext cx="9144000" cy="1618530"/>
          </a:xfrm>
          <a:prstGeom prst="rect">
            <a:avLst/>
          </a:prstGeom>
          <a:solidFill>
            <a:schemeClr val="bg1">
              <a:alpha val="85000"/>
            </a:schemeClr>
          </a:solidFill>
        </p:spPr>
        <p:txBody>
          <a:bodyPr vert="horz"/>
          <a:lstStyle>
            <a:lvl1pPr algn="l" defTabSz="457200" rtl="0" eaLnBrk="1" latinLnBrk="0" hangingPunct="1">
              <a:spcBef>
                <a:spcPct val="0"/>
              </a:spcBef>
              <a:buNone/>
              <a:defRPr sz="3200" b="1" i="0" kern="1200">
                <a:solidFill>
                  <a:schemeClr val="tx1"/>
                </a:solidFill>
                <a:latin typeface="+mn-lt"/>
                <a:ea typeface="+mj-ea"/>
                <a:cs typeface="+mj-cs"/>
              </a:defRPr>
            </a:lvl1pPr>
          </a:lstStyle>
          <a:p>
            <a:pPr algn="ctr"/>
            <a:r>
              <a:rPr lang="nl-BE" altLang="nl-BE" sz="2000" dirty="0"/>
              <a:t>Online infosessie – dinsdag 29 maart 2022</a:t>
            </a:r>
            <a:br>
              <a:rPr lang="en-US" altLang="nl-BE" sz="4400" dirty="0"/>
            </a:br>
            <a:r>
              <a:rPr lang="nl-BE" altLang="nl-BE" sz="4000" dirty="0"/>
              <a:t>Aanleg brug </a:t>
            </a:r>
            <a:r>
              <a:rPr lang="nl-BE" altLang="nl-BE" sz="4000" dirty="0" err="1"/>
              <a:t>Stoepestraat</a:t>
            </a:r>
            <a:r>
              <a:rPr lang="nl-BE" altLang="nl-BE" sz="4000" dirty="0"/>
              <a:t> Zelzate - Assenede</a:t>
            </a:r>
            <a:endParaRPr lang="en-US" altLang="nl-BE" sz="1800" dirty="0"/>
          </a:p>
          <a:p>
            <a:pPr algn="ctr"/>
            <a:endParaRPr lang="en-US" altLang="nl-BE" sz="5400" dirty="0"/>
          </a:p>
          <a:p>
            <a:pPr algn="ctr"/>
            <a:endParaRPr lang="nl-NL" sz="4400" dirty="0">
              <a:effectLst>
                <a:outerShdw blurRad="50800" dist="38100" algn="l" rotWithShape="0">
                  <a:prstClr val="black">
                    <a:alpha val="40000"/>
                  </a:prstClr>
                </a:outerShdw>
              </a:effectLst>
            </a:endParaRPr>
          </a:p>
        </p:txBody>
      </p:sp>
      <p:sp>
        <p:nvSpPr>
          <p:cNvPr id="7" name="Titel 1">
            <a:extLst>
              <a:ext uri="{FF2B5EF4-FFF2-40B4-BE49-F238E27FC236}">
                <a16:creationId xmlns:a16="http://schemas.microsoft.com/office/drawing/2014/main" id="{74A789A0-09BC-F247-A901-12E89F409276}"/>
              </a:ext>
            </a:extLst>
          </p:cNvPr>
          <p:cNvSpPr txBox="1">
            <a:spLocks/>
          </p:cNvSpPr>
          <p:nvPr/>
        </p:nvSpPr>
        <p:spPr>
          <a:xfrm>
            <a:off x="0" y="5423993"/>
            <a:ext cx="9144000" cy="758558"/>
          </a:xfrm>
          <a:prstGeom prst="rect">
            <a:avLst/>
          </a:prstGeom>
          <a:solidFill>
            <a:schemeClr val="bg1">
              <a:alpha val="85000"/>
            </a:schemeClr>
          </a:solidFill>
        </p:spPr>
        <p:txBody>
          <a:bodyPr vert="horz"/>
          <a:lstStyle>
            <a:lvl1pPr algn="l" defTabSz="457200" rtl="0" eaLnBrk="1" latinLnBrk="0" hangingPunct="1">
              <a:spcBef>
                <a:spcPct val="0"/>
              </a:spcBef>
              <a:buNone/>
              <a:defRPr sz="3200" b="1" i="0" kern="1200">
                <a:solidFill>
                  <a:schemeClr val="tx1"/>
                </a:solidFill>
                <a:latin typeface="+mn-lt"/>
                <a:ea typeface="+mj-ea"/>
                <a:cs typeface="+mj-cs"/>
              </a:defRPr>
            </a:lvl1pPr>
          </a:lstStyle>
          <a:p>
            <a:pPr algn="ctr"/>
            <a:r>
              <a:rPr lang="nl-BE" altLang="nl-BE" sz="4000" dirty="0"/>
              <a:t>Vragen?</a:t>
            </a:r>
            <a:endParaRPr lang="en-US" altLang="nl-BE" sz="1800" dirty="0"/>
          </a:p>
          <a:p>
            <a:pPr algn="ctr"/>
            <a:endParaRPr lang="en-US" altLang="nl-BE" sz="1800" dirty="0"/>
          </a:p>
          <a:p>
            <a:pPr algn="ctr"/>
            <a:endParaRPr lang="en-US" altLang="nl-BE" sz="5400" dirty="0"/>
          </a:p>
          <a:p>
            <a:pPr algn="ctr"/>
            <a:endParaRPr lang="nl-NL" sz="4400"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276970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ctrTitle"/>
          </p:nvPr>
        </p:nvSpPr>
        <p:spPr>
          <a:xfrm>
            <a:off x="342900" y="1716806"/>
            <a:ext cx="5448300" cy="14700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nl-BE"/>
              <a:t>Programma</a:t>
            </a:r>
            <a:endParaRPr/>
          </a:p>
        </p:txBody>
      </p:sp>
      <p:sp>
        <p:nvSpPr>
          <p:cNvPr id="116" name="Google Shape;116;p5"/>
          <p:cNvSpPr txBox="1">
            <a:spLocks noGrp="1"/>
          </p:cNvSpPr>
          <p:nvPr>
            <p:ph type="sldNum" idx="12"/>
          </p:nvPr>
        </p:nvSpPr>
        <p:spPr>
          <a:xfrm>
            <a:off x="3733800" y="6356350"/>
            <a:ext cx="2133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lnSpc>
                <a:spcPct val="100000"/>
              </a:lnSpc>
              <a:spcBef>
                <a:spcPts val="0"/>
              </a:spcBef>
              <a:spcAft>
                <a:spcPts val="0"/>
              </a:spcAft>
              <a:buSzPts val="1200"/>
              <a:buNone/>
            </a:pPr>
            <a:fld id="{00000000-1234-1234-1234-123412341234}" type="slidenum">
              <a:rPr lang="nl-BE" smtClean="0"/>
              <a:pPr marL="0" lvl="0" indent="0" algn="ctr" rtl="0">
                <a:lnSpc>
                  <a:spcPct val="100000"/>
                </a:lnSpc>
                <a:spcBef>
                  <a:spcPts val="0"/>
                </a:spcBef>
                <a:spcAft>
                  <a:spcPts val="0"/>
                </a:spcAft>
                <a:buSzPts val="1200"/>
                <a:buNone/>
              </a:pPr>
              <a:t>5</a:t>
            </a:fld>
            <a:endParaRPr/>
          </a:p>
        </p:txBody>
      </p:sp>
      <p:sp>
        <p:nvSpPr>
          <p:cNvPr id="117" name="Google Shape;117;p5"/>
          <p:cNvSpPr txBox="1">
            <a:spLocks noGrp="1"/>
          </p:cNvSpPr>
          <p:nvPr>
            <p:ph type="subTitle" idx="1"/>
          </p:nvPr>
        </p:nvSpPr>
        <p:spPr>
          <a:xfrm>
            <a:off x="304800" y="2743200"/>
            <a:ext cx="5448300" cy="3347634"/>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0"/>
              </a:spcBef>
              <a:spcAft>
                <a:spcPts val="0"/>
              </a:spcAft>
              <a:buSzPts val="1600"/>
            </a:pPr>
            <a:r>
              <a:rPr lang="nl-BE" sz="1600" dirty="0"/>
              <a:t>- INTRODUCTIE SCHEPEN VANWAESBERGHE</a:t>
            </a:r>
          </a:p>
          <a:p>
            <a:pPr lvl="0" algn="l" rtl="0">
              <a:lnSpc>
                <a:spcPct val="100000"/>
              </a:lnSpc>
              <a:spcBef>
                <a:spcPts val="0"/>
              </a:spcBef>
              <a:spcAft>
                <a:spcPts val="0"/>
              </a:spcAft>
              <a:buSzPts val="1600"/>
            </a:pPr>
            <a:endParaRPr lang="nl-BE" sz="1600" dirty="0"/>
          </a:p>
          <a:p>
            <a:pPr lvl="0" algn="l" rtl="0">
              <a:lnSpc>
                <a:spcPct val="100000"/>
              </a:lnSpc>
              <a:spcBef>
                <a:spcPts val="0"/>
              </a:spcBef>
              <a:spcAft>
                <a:spcPts val="0"/>
              </a:spcAft>
              <a:buSzPts val="1600"/>
            </a:pPr>
            <a:r>
              <a:rPr lang="nl-BE" sz="1600" dirty="0"/>
              <a:t>- ALGEMEEN</a:t>
            </a:r>
            <a:endParaRPr sz="1600" dirty="0"/>
          </a:p>
          <a:p>
            <a:pPr marL="285750" lvl="0" indent="-184150" algn="l" rtl="0">
              <a:lnSpc>
                <a:spcPct val="100000"/>
              </a:lnSpc>
              <a:spcBef>
                <a:spcPts val="0"/>
              </a:spcBef>
              <a:spcAft>
                <a:spcPts val="0"/>
              </a:spcAft>
              <a:buSzPts val="1600"/>
              <a:buFont typeface="Arial"/>
              <a:buNone/>
            </a:pPr>
            <a:endParaRPr sz="1600" dirty="0"/>
          </a:p>
          <a:p>
            <a:pPr lvl="0" algn="l" rtl="0">
              <a:lnSpc>
                <a:spcPct val="100000"/>
              </a:lnSpc>
              <a:spcBef>
                <a:spcPts val="0"/>
              </a:spcBef>
              <a:spcAft>
                <a:spcPts val="0"/>
              </a:spcAft>
              <a:buSzPts val="1600"/>
            </a:pPr>
            <a:r>
              <a:rPr lang="nl-BE" sz="1600" dirty="0"/>
              <a:t>- KRUISPUNT STOEPESTRAAT</a:t>
            </a:r>
            <a:endParaRPr dirty="0"/>
          </a:p>
          <a:p>
            <a:pPr marL="285750" lvl="0" indent="-184150" algn="l" rtl="0">
              <a:lnSpc>
                <a:spcPct val="100000"/>
              </a:lnSpc>
              <a:spcBef>
                <a:spcPts val="0"/>
              </a:spcBef>
              <a:spcAft>
                <a:spcPts val="0"/>
              </a:spcAft>
              <a:buSzPts val="1600"/>
              <a:buFont typeface="Arial"/>
              <a:buNone/>
            </a:pPr>
            <a:endParaRPr sz="1600" dirty="0"/>
          </a:p>
          <a:p>
            <a:pPr lvl="0" algn="l" rtl="0">
              <a:lnSpc>
                <a:spcPct val="100000"/>
              </a:lnSpc>
              <a:spcBef>
                <a:spcPts val="0"/>
              </a:spcBef>
              <a:spcAft>
                <a:spcPts val="0"/>
              </a:spcAft>
              <a:buSzPts val="1600"/>
            </a:pPr>
            <a:r>
              <a:rPr lang="nl-BE" sz="1600" dirty="0"/>
              <a:t>- AANPAK WERKEN</a:t>
            </a:r>
          </a:p>
          <a:p>
            <a:pPr lvl="1" algn="l">
              <a:buSzPts val="1600"/>
            </a:pPr>
            <a:r>
              <a:rPr lang="nl-BE" dirty="0">
                <a:solidFill>
                  <a:schemeClr val="bg1">
                    <a:lumMod val="95000"/>
                  </a:schemeClr>
                </a:solidFill>
              </a:rPr>
              <a:t>- Voorbereidende werken</a:t>
            </a:r>
          </a:p>
          <a:p>
            <a:pPr lvl="1" algn="l">
              <a:buSzPts val="1600"/>
            </a:pPr>
            <a:r>
              <a:rPr lang="nl-BE" dirty="0">
                <a:solidFill>
                  <a:schemeClr val="bg1">
                    <a:lumMod val="95000"/>
                  </a:schemeClr>
                </a:solidFill>
              </a:rPr>
              <a:t>- Werken nutsmaatschappijen</a:t>
            </a:r>
          </a:p>
          <a:p>
            <a:pPr lvl="1" algn="l">
              <a:buSzPts val="1600"/>
            </a:pPr>
            <a:r>
              <a:rPr lang="nl-BE" dirty="0">
                <a:solidFill>
                  <a:schemeClr val="bg1">
                    <a:lumMod val="95000"/>
                  </a:schemeClr>
                </a:solidFill>
              </a:rPr>
              <a:t>- </a:t>
            </a:r>
            <a:r>
              <a:rPr lang="nl-BE" dirty="0" err="1">
                <a:solidFill>
                  <a:schemeClr val="bg1">
                    <a:lumMod val="95000"/>
                  </a:schemeClr>
                </a:solidFill>
              </a:rPr>
              <a:t>Heraanleg</a:t>
            </a:r>
            <a:r>
              <a:rPr lang="nl-BE" dirty="0">
                <a:solidFill>
                  <a:schemeClr val="bg1">
                    <a:lumMod val="95000"/>
                  </a:schemeClr>
                </a:solidFill>
              </a:rPr>
              <a:t>/Hoofdwerken</a:t>
            </a:r>
            <a:endParaRPr dirty="0">
              <a:solidFill>
                <a:schemeClr val="bg1">
                  <a:lumMod val="95000"/>
                </a:schemeClr>
              </a:solidFill>
            </a:endParaRPr>
          </a:p>
          <a:p>
            <a:pPr marL="285750" lvl="0" indent="-184150" algn="l" rtl="0">
              <a:lnSpc>
                <a:spcPct val="100000"/>
              </a:lnSpc>
              <a:spcBef>
                <a:spcPts val="0"/>
              </a:spcBef>
              <a:spcAft>
                <a:spcPts val="0"/>
              </a:spcAft>
              <a:buSzPts val="1600"/>
              <a:buFont typeface="Arial"/>
              <a:buNone/>
            </a:pPr>
            <a:endParaRPr sz="1600" dirty="0"/>
          </a:p>
          <a:p>
            <a:pPr lvl="0" algn="l" rtl="0">
              <a:lnSpc>
                <a:spcPct val="100000"/>
              </a:lnSpc>
              <a:spcBef>
                <a:spcPts val="0"/>
              </a:spcBef>
              <a:spcAft>
                <a:spcPts val="0"/>
              </a:spcAft>
              <a:buSzPts val="1600"/>
            </a:pPr>
            <a:r>
              <a:rPr lang="nl-BE" sz="1600" dirty="0"/>
              <a:t>- FLANKERENDE MAATREGELEN</a:t>
            </a:r>
            <a:endParaRPr dirty="0"/>
          </a:p>
          <a:p>
            <a:pPr lvl="0" algn="l" rtl="0">
              <a:lnSpc>
                <a:spcPct val="100000"/>
              </a:lnSpc>
              <a:spcBef>
                <a:spcPts val="0"/>
              </a:spcBef>
              <a:spcAft>
                <a:spcPts val="0"/>
              </a:spcAft>
              <a:buSzPts val="1600"/>
            </a:pPr>
            <a:endParaRPr sz="1600" dirty="0"/>
          </a:p>
          <a:p>
            <a:pPr lvl="0" algn="l" rtl="0">
              <a:lnSpc>
                <a:spcPct val="100000"/>
              </a:lnSpc>
              <a:spcBef>
                <a:spcPts val="0"/>
              </a:spcBef>
              <a:spcAft>
                <a:spcPts val="0"/>
              </a:spcAft>
              <a:buSzPts val="1600"/>
            </a:pPr>
            <a:r>
              <a:rPr lang="nl-BE" sz="1600" dirty="0"/>
              <a:t>- COMMUNICATIE</a:t>
            </a:r>
            <a:endParaRPr sz="1600" dirty="0"/>
          </a:p>
          <a:p>
            <a:pPr marL="0" lvl="0" indent="0" algn="l" rtl="0">
              <a:lnSpc>
                <a:spcPct val="100000"/>
              </a:lnSpc>
              <a:spcBef>
                <a:spcPts val="0"/>
              </a:spcBef>
              <a:spcAft>
                <a:spcPts val="0"/>
              </a:spcAft>
              <a:buSzPts val="1600"/>
              <a:buNone/>
            </a:pPr>
            <a:endParaRPr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2900" y="1716806"/>
            <a:ext cx="5448300" cy="1470025"/>
          </a:xfrm>
        </p:spPr>
        <p:txBody>
          <a:bodyPr/>
          <a:lstStyle/>
          <a:p>
            <a:r>
              <a:rPr lang="nl-NL" dirty="0"/>
              <a:t>Algemeen</a:t>
            </a:r>
          </a:p>
        </p:txBody>
      </p:sp>
      <p:sp>
        <p:nvSpPr>
          <p:cNvPr id="4" name="Tijdelijke aanduiding voor dianummer 3"/>
          <p:cNvSpPr>
            <a:spLocks noGrp="1"/>
          </p:cNvSpPr>
          <p:nvPr>
            <p:ph type="sldNum" sz="quarter" idx="10"/>
          </p:nvPr>
        </p:nvSpPr>
        <p:spPr/>
        <p:txBody>
          <a:bodyPr/>
          <a:lstStyle/>
          <a:p>
            <a:fld id="{E5627D1C-9006-F64B-9C40-D6AC9AA83753}" type="slidenum">
              <a:rPr lang="nl-NL" smtClean="0"/>
              <a:pPr/>
              <a:t>6</a:t>
            </a:fld>
            <a:endParaRPr lang="nl-NL" dirty="0"/>
          </a:p>
        </p:txBody>
      </p:sp>
      <p:sp>
        <p:nvSpPr>
          <p:cNvPr id="3" name="Ondertitel 2"/>
          <p:cNvSpPr>
            <a:spLocks noGrp="1"/>
          </p:cNvSpPr>
          <p:nvPr>
            <p:ph type="subTitle" idx="1"/>
          </p:nvPr>
        </p:nvSpPr>
        <p:spPr/>
        <p:txBody>
          <a:bodyPr/>
          <a:lstStyle/>
          <a:p>
            <a:endParaRPr lang="nl-BE"/>
          </a:p>
        </p:txBody>
      </p:sp>
    </p:spTree>
    <p:extLst>
      <p:ext uri="{BB962C8B-B14F-4D97-AF65-F5344CB8AC3E}">
        <p14:creationId xmlns:p14="http://schemas.microsoft.com/office/powerpoint/2010/main" val="3433373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nl-BE" dirty="0"/>
              <a:t>Ombouw kruispunt </a:t>
            </a:r>
            <a:r>
              <a:rPr lang="nl-BE" dirty="0" err="1"/>
              <a:t>Stoepestraat</a:t>
            </a:r>
            <a:endParaRPr lang="nl-BE" dirty="0"/>
          </a:p>
        </p:txBody>
      </p:sp>
      <p:sp>
        <p:nvSpPr>
          <p:cNvPr id="11" name="Tijdelijke aanduiding voor tekst 10"/>
          <p:cNvSpPr>
            <a:spLocks noGrp="1"/>
          </p:cNvSpPr>
          <p:nvPr>
            <p:ph type="body" idx="1"/>
          </p:nvPr>
        </p:nvSpPr>
        <p:spPr>
          <a:xfrm>
            <a:off x="791953" y="1143001"/>
            <a:ext cx="8039100" cy="4203698"/>
          </a:xfrm>
        </p:spPr>
        <p:txBody>
          <a:bodyPr/>
          <a:lstStyle/>
          <a:p>
            <a:r>
              <a:rPr lang="nl-BE" dirty="0"/>
              <a:t>Gelijkgronds kruispunt moet </a:t>
            </a:r>
            <a:r>
              <a:rPr lang="nl-BE" dirty="0" err="1"/>
              <a:t>ongelijkgronds</a:t>
            </a:r>
            <a:r>
              <a:rPr lang="nl-BE" dirty="0"/>
              <a:t> worden</a:t>
            </a:r>
          </a:p>
          <a:p>
            <a:endParaRPr lang="nl-BE" dirty="0"/>
          </a:p>
          <a:p>
            <a:r>
              <a:rPr lang="nl-BE" dirty="0"/>
              <a:t>Een brug over de E34 met langs beide zijden afgescheiden fietspaden. </a:t>
            </a:r>
          </a:p>
          <a:p>
            <a:endParaRPr lang="nl-BE" dirty="0"/>
          </a:p>
          <a:p>
            <a:r>
              <a:rPr lang="nl-BE" dirty="0"/>
              <a:t>Geen op- en afritten, dus het zal niet langer mogelijk zijn om de E34 op of af te rijden aan de </a:t>
            </a:r>
            <a:r>
              <a:rPr lang="nl-BE" dirty="0" err="1"/>
              <a:t>Stoepestraat</a:t>
            </a:r>
            <a:r>
              <a:rPr lang="nl-BE" dirty="0"/>
              <a:t>. </a:t>
            </a:r>
          </a:p>
          <a:p>
            <a:endParaRPr lang="nl-BE" dirty="0"/>
          </a:p>
          <a:p>
            <a:r>
              <a:rPr lang="nl-BE" dirty="0"/>
              <a:t>Voor een goede uitwisseling met de E34 bouwen we een nieuwe verbindingsweg tussen de </a:t>
            </a:r>
            <a:r>
              <a:rPr lang="nl-BE" dirty="0" err="1"/>
              <a:t>Stoepestraat</a:t>
            </a:r>
            <a:r>
              <a:rPr lang="nl-BE" dirty="0"/>
              <a:t> en de Kanaalstraat (R4) in </a:t>
            </a:r>
            <a:r>
              <a:rPr lang="nl-BE" dirty="0" err="1"/>
              <a:t>Zelzate</a:t>
            </a:r>
            <a:r>
              <a:rPr lang="nl-BE" dirty="0"/>
              <a:t>. Ook de parallelweg die ten zuiden van de E34 ligt (</a:t>
            </a:r>
            <a:r>
              <a:rPr lang="nl-BE" dirty="0" err="1"/>
              <a:t>Gavergrachtstraat</a:t>
            </a:r>
            <a:r>
              <a:rPr lang="nl-BE" dirty="0"/>
              <a:t>) wordt verbreed</a:t>
            </a:r>
          </a:p>
          <a:p>
            <a:endParaRPr lang="nl-BE" dirty="0"/>
          </a:p>
          <a:p>
            <a:r>
              <a:rPr lang="nl-BE" dirty="0"/>
              <a:t>Aanleg van gescheiden rioleringsstelsel: medefinancier </a:t>
            </a:r>
            <a:r>
              <a:rPr lang="nl-BE" dirty="0" err="1"/>
              <a:t>Aquafin</a:t>
            </a:r>
            <a:r>
              <a:rPr lang="nl-BE" dirty="0"/>
              <a:t> (afkoppelingsverhaal)</a:t>
            </a:r>
          </a:p>
          <a:p>
            <a:endParaRPr lang="nl-BE" dirty="0"/>
          </a:p>
          <a:p>
            <a:endParaRPr lang="nl-BE" dirty="0"/>
          </a:p>
        </p:txBody>
      </p:sp>
      <p:sp>
        <p:nvSpPr>
          <p:cNvPr id="5" name="Tijdelijke aanduiding voor dianummer 4"/>
          <p:cNvSpPr>
            <a:spLocks noGrp="1"/>
          </p:cNvSpPr>
          <p:nvPr>
            <p:ph type="sldNum" idx="12"/>
          </p:nvPr>
        </p:nvSpPr>
        <p:spPr/>
        <p:txBody>
          <a:bodyPr/>
          <a:lstStyle/>
          <a:p>
            <a:pPr lvl="0"/>
            <a:fld id="{00000000-1234-1234-1234-123412341234}" type="slidenum">
              <a:rPr lang="nl-BE" smtClean="0"/>
              <a:pPr lvl="0"/>
              <a:t>7</a:t>
            </a:fld>
            <a:endParaRPr lang="nl-BE"/>
          </a:p>
        </p:txBody>
      </p:sp>
    </p:spTree>
    <p:extLst>
      <p:ext uri="{BB962C8B-B14F-4D97-AF65-F5344CB8AC3E}">
        <p14:creationId xmlns:p14="http://schemas.microsoft.com/office/powerpoint/2010/main" val="347909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BE"/>
          </a:p>
        </p:txBody>
      </p:sp>
      <p:sp>
        <p:nvSpPr>
          <p:cNvPr id="7" name="Tijdelijke aanduiding voor tekst 6"/>
          <p:cNvSpPr>
            <a:spLocks noGrp="1"/>
          </p:cNvSpPr>
          <p:nvPr>
            <p:ph type="body" idx="1"/>
          </p:nvPr>
        </p:nvSpPr>
        <p:spPr/>
        <p:txBody>
          <a:bodyPr/>
          <a:lstStyle/>
          <a:p>
            <a:endParaRPr lang="nl-BE" dirty="0"/>
          </a:p>
        </p:txBody>
      </p:sp>
      <p:sp>
        <p:nvSpPr>
          <p:cNvPr id="5" name="Tijdelijke aanduiding voor dianumm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BE" smtClean="0"/>
              <a:t>8</a:t>
            </a:fld>
            <a:endParaRPr lang="nl-BE"/>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56" y="750498"/>
            <a:ext cx="9968926" cy="4947593"/>
          </a:xfrm>
          <a:prstGeom prst="rect">
            <a:avLst/>
          </a:prstGeom>
        </p:spPr>
      </p:pic>
    </p:spTree>
    <p:extLst>
      <p:ext uri="{BB962C8B-B14F-4D97-AF65-F5344CB8AC3E}">
        <p14:creationId xmlns:p14="http://schemas.microsoft.com/office/powerpoint/2010/main" val="153883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nl-BE" dirty="0"/>
              <a:t>Stand van zaken </a:t>
            </a:r>
            <a:endParaRPr dirty="0"/>
          </a:p>
        </p:txBody>
      </p:sp>
      <p:sp>
        <p:nvSpPr>
          <p:cNvPr id="139" name="Google Shape;139;p22"/>
          <p:cNvSpPr txBox="1">
            <a:spLocks noGrp="1"/>
          </p:cNvSpPr>
          <p:nvPr>
            <p:ph type="body" idx="1"/>
          </p:nvPr>
        </p:nvSpPr>
        <p:spPr>
          <a:xfrm>
            <a:off x="774700" y="1327151"/>
            <a:ext cx="8039100" cy="4203698"/>
          </a:xfrm>
          <a:prstGeom prst="rect">
            <a:avLst/>
          </a:prstGeom>
          <a:noFill/>
          <a:ln>
            <a:noFill/>
          </a:ln>
        </p:spPr>
        <p:txBody>
          <a:bodyPr spcFirstLastPara="1" wrap="square" lIns="91425" tIns="45700" rIns="91425" bIns="45700" anchor="t" anchorCtr="0">
            <a:noAutofit/>
          </a:bodyPr>
          <a:lstStyle/>
          <a:p>
            <a:pPr lvl="0" indent="-457200" algn="l" rtl="0">
              <a:lnSpc>
                <a:spcPct val="100000"/>
              </a:lnSpc>
              <a:spcBef>
                <a:spcPts val="0"/>
              </a:spcBef>
              <a:spcAft>
                <a:spcPts val="0"/>
              </a:spcAft>
              <a:buSzPts val="2000"/>
              <a:buAutoNum type="arabicPeriod"/>
            </a:pPr>
            <a:r>
              <a:rPr lang="nl-BE" dirty="0"/>
              <a:t>Werken werden aanbesteed op 26 november 2018;</a:t>
            </a:r>
          </a:p>
          <a:p>
            <a:pPr lvl="0" indent="-457200" algn="l" rtl="0">
              <a:lnSpc>
                <a:spcPct val="100000"/>
              </a:lnSpc>
              <a:spcBef>
                <a:spcPts val="0"/>
              </a:spcBef>
              <a:spcAft>
                <a:spcPts val="0"/>
              </a:spcAft>
              <a:buSzPts val="2000"/>
              <a:buAutoNum type="arabicPeriod"/>
            </a:pPr>
            <a:endParaRPr lang="nl-BE" dirty="0"/>
          </a:p>
          <a:p>
            <a:pPr lvl="0" indent="-457200" algn="l" rtl="0">
              <a:lnSpc>
                <a:spcPct val="100000"/>
              </a:lnSpc>
              <a:spcBef>
                <a:spcPts val="0"/>
              </a:spcBef>
              <a:spcAft>
                <a:spcPts val="0"/>
              </a:spcAft>
              <a:buSzPts val="2000"/>
              <a:buAutoNum type="arabicPeriod"/>
            </a:pPr>
            <a:r>
              <a:rPr lang="nl-BE" dirty="0"/>
              <a:t>Onteigeningen werden afgerond in 2019;</a:t>
            </a:r>
          </a:p>
          <a:p>
            <a:pPr lvl="0" indent="-457200" algn="l" rtl="0">
              <a:lnSpc>
                <a:spcPct val="100000"/>
              </a:lnSpc>
              <a:spcBef>
                <a:spcPts val="0"/>
              </a:spcBef>
              <a:spcAft>
                <a:spcPts val="0"/>
              </a:spcAft>
              <a:buSzPts val="2000"/>
              <a:buAutoNum type="arabicPeriod"/>
            </a:pPr>
            <a:endParaRPr lang="nl-BE" dirty="0"/>
          </a:p>
          <a:p>
            <a:pPr lvl="0" indent="-457200" algn="l" rtl="0">
              <a:lnSpc>
                <a:spcPct val="100000"/>
              </a:lnSpc>
              <a:spcBef>
                <a:spcPts val="0"/>
              </a:spcBef>
              <a:spcAft>
                <a:spcPts val="0"/>
              </a:spcAft>
              <a:buSzPts val="2000"/>
              <a:buAutoNum type="arabicPeriod"/>
            </a:pPr>
            <a:r>
              <a:rPr lang="nl-BE" dirty="0"/>
              <a:t>Woning </a:t>
            </a:r>
            <a:r>
              <a:rPr lang="nl-BE" dirty="0" err="1"/>
              <a:t>Stoepestraat</a:t>
            </a:r>
            <a:r>
              <a:rPr lang="nl-BE" dirty="0"/>
              <a:t> 9 en 13 werd gesloopt in 2020;</a:t>
            </a:r>
          </a:p>
          <a:p>
            <a:pPr lvl="0" indent="-457200" algn="l" rtl="0">
              <a:lnSpc>
                <a:spcPct val="100000"/>
              </a:lnSpc>
              <a:spcBef>
                <a:spcPts val="0"/>
              </a:spcBef>
              <a:spcAft>
                <a:spcPts val="0"/>
              </a:spcAft>
              <a:buSzPts val="2000"/>
              <a:buAutoNum type="arabicPeriod"/>
            </a:pPr>
            <a:endParaRPr lang="nl-BE" dirty="0"/>
          </a:p>
          <a:p>
            <a:pPr lvl="0" indent="-457200" algn="l" rtl="0">
              <a:lnSpc>
                <a:spcPct val="100000"/>
              </a:lnSpc>
              <a:spcBef>
                <a:spcPts val="0"/>
              </a:spcBef>
              <a:spcAft>
                <a:spcPts val="0"/>
              </a:spcAft>
              <a:buSzPts val="2000"/>
              <a:buAutoNum type="arabicPeriod"/>
            </a:pPr>
            <a:r>
              <a:rPr lang="nl-BE" dirty="0" err="1"/>
              <a:t>Bewonersinfomomenten</a:t>
            </a:r>
            <a:r>
              <a:rPr lang="nl-BE" dirty="0"/>
              <a:t> 25 februari 2021;</a:t>
            </a:r>
          </a:p>
          <a:p>
            <a:pPr lvl="0" indent="-457200">
              <a:spcBef>
                <a:spcPts val="0"/>
              </a:spcBef>
              <a:buAutoNum type="arabicPeriod"/>
            </a:pPr>
            <a:endParaRPr lang="nl-BE" dirty="0"/>
          </a:p>
          <a:p>
            <a:pPr lvl="0" indent="-457200">
              <a:spcBef>
                <a:spcPts val="0"/>
              </a:spcBef>
              <a:buAutoNum type="arabicPeriod"/>
            </a:pPr>
            <a:r>
              <a:rPr lang="nl-BE" dirty="0"/>
              <a:t>Omgevingsvergunning 2 juli 2021;</a:t>
            </a:r>
          </a:p>
          <a:p>
            <a:pPr lvl="0" indent="-457200">
              <a:spcBef>
                <a:spcPts val="0"/>
              </a:spcBef>
              <a:buAutoNum type="arabicPeriod"/>
            </a:pPr>
            <a:endParaRPr lang="nl-BE" dirty="0"/>
          </a:p>
          <a:p>
            <a:pPr lvl="0" indent="-457200">
              <a:spcBef>
                <a:spcPts val="0"/>
              </a:spcBef>
              <a:buAutoNum type="arabicPeriod"/>
            </a:pPr>
            <a:r>
              <a:rPr lang="nl-BE" dirty="0"/>
              <a:t>Gunning hoofdaannemer </a:t>
            </a:r>
            <a:r>
              <a:rPr lang="nl-BE" dirty="0" err="1"/>
              <a:t>Willemen</a:t>
            </a:r>
            <a:r>
              <a:rPr lang="nl-BE" dirty="0"/>
              <a:t> Infra NV 3 december 2021;</a:t>
            </a:r>
          </a:p>
          <a:p>
            <a:pPr lvl="0" indent="-457200">
              <a:spcBef>
                <a:spcPts val="0"/>
              </a:spcBef>
              <a:buAutoNum type="arabicPeriod"/>
            </a:pPr>
            <a:endParaRPr lang="nl-BE" dirty="0"/>
          </a:p>
          <a:p>
            <a:pPr lvl="0" indent="-457200">
              <a:spcBef>
                <a:spcPts val="0"/>
              </a:spcBef>
              <a:buAutoNum type="arabicPeriod"/>
            </a:pPr>
            <a:r>
              <a:rPr lang="nl-BE" dirty="0"/>
              <a:t>Coördinatievergaderingen nutsmaatschappijen, De Lijn, … eind 2021, begin 2022.</a:t>
            </a:r>
          </a:p>
          <a:p>
            <a:pPr lvl="0" indent="-457200">
              <a:spcBef>
                <a:spcPts val="0"/>
              </a:spcBef>
              <a:buAutoNum type="arabicPeriod"/>
            </a:pPr>
            <a:endParaRPr lang="nl-BE" dirty="0"/>
          </a:p>
          <a:p>
            <a:pPr lvl="0" indent="-457200">
              <a:spcBef>
                <a:spcPts val="0"/>
              </a:spcBef>
              <a:buAutoNum type="arabicPeriod"/>
            </a:pPr>
            <a:r>
              <a:rPr lang="nl-BE" dirty="0"/>
              <a:t>Start werken: 28 maart</a:t>
            </a:r>
          </a:p>
          <a:p>
            <a:pPr marL="0" lvl="0" indent="0" algn="l" rtl="0">
              <a:lnSpc>
                <a:spcPct val="100000"/>
              </a:lnSpc>
              <a:spcBef>
                <a:spcPts val="0"/>
              </a:spcBef>
              <a:spcAft>
                <a:spcPts val="0"/>
              </a:spcAft>
              <a:buSzPts val="2000"/>
              <a:buNone/>
            </a:pPr>
            <a:endParaRPr dirty="0"/>
          </a:p>
          <a:p>
            <a:pPr marL="457200" lvl="0" indent="-330200" algn="l" rtl="0">
              <a:lnSpc>
                <a:spcPct val="100000"/>
              </a:lnSpc>
              <a:spcBef>
                <a:spcPts val="400"/>
              </a:spcBef>
              <a:spcAft>
                <a:spcPts val="0"/>
              </a:spcAft>
              <a:buSzPts val="2000"/>
              <a:buFont typeface="Arial"/>
              <a:buNone/>
            </a:pPr>
            <a:endParaRPr dirty="0"/>
          </a:p>
          <a:p>
            <a:pPr marL="457200" lvl="0" indent="-330200" algn="l" rtl="0">
              <a:lnSpc>
                <a:spcPct val="100000"/>
              </a:lnSpc>
              <a:spcBef>
                <a:spcPts val="400"/>
              </a:spcBef>
              <a:spcAft>
                <a:spcPts val="0"/>
              </a:spcAft>
              <a:buSzPts val="2000"/>
              <a:buFont typeface="Arial"/>
              <a:buNone/>
            </a:pPr>
            <a:endParaRPr dirty="0"/>
          </a:p>
          <a:p>
            <a:pPr marL="457200" lvl="0" indent="-330200" algn="l" rtl="0">
              <a:lnSpc>
                <a:spcPct val="100000"/>
              </a:lnSpc>
              <a:spcBef>
                <a:spcPts val="400"/>
              </a:spcBef>
              <a:spcAft>
                <a:spcPts val="0"/>
              </a:spcAft>
              <a:buClr>
                <a:schemeClr val="dk1"/>
              </a:buClr>
              <a:buSzPts val="2000"/>
              <a:buNone/>
            </a:pPr>
            <a:endParaRPr dirty="0"/>
          </a:p>
          <a:p>
            <a:pPr marL="342900" lvl="0" indent="-215900" algn="l" rtl="0">
              <a:lnSpc>
                <a:spcPct val="100000"/>
              </a:lnSpc>
              <a:spcBef>
                <a:spcPts val="400"/>
              </a:spcBef>
              <a:spcAft>
                <a:spcPts val="0"/>
              </a:spcAft>
              <a:buClr>
                <a:schemeClr val="dk1"/>
              </a:buClr>
              <a:buSzPts val="2000"/>
              <a:buNone/>
            </a:pPr>
            <a:endParaRPr dirty="0"/>
          </a:p>
          <a:p>
            <a:pPr marL="0" lvl="0" indent="0" algn="l" rtl="0">
              <a:lnSpc>
                <a:spcPct val="100000"/>
              </a:lnSpc>
              <a:spcBef>
                <a:spcPts val="400"/>
              </a:spcBef>
              <a:spcAft>
                <a:spcPts val="0"/>
              </a:spcAft>
              <a:buClr>
                <a:schemeClr val="dk1"/>
              </a:buClr>
              <a:buSzPts val="2000"/>
              <a:buNone/>
            </a:pPr>
            <a:endParaRPr dirty="0"/>
          </a:p>
          <a:p>
            <a:pPr marL="0" lvl="0" indent="0" algn="l" rtl="0">
              <a:lnSpc>
                <a:spcPct val="100000"/>
              </a:lnSpc>
              <a:spcBef>
                <a:spcPts val="400"/>
              </a:spcBef>
              <a:spcAft>
                <a:spcPts val="0"/>
              </a:spcAft>
              <a:buClr>
                <a:schemeClr val="dk1"/>
              </a:buClr>
              <a:buSzPts val="2000"/>
              <a:buNone/>
            </a:pPr>
            <a:endParaRPr dirty="0"/>
          </a:p>
        </p:txBody>
      </p:sp>
      <p:sp>
        <p:nvSpPr>
          <p:cNvPr id="140" name="Google Shape;140;p2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nl-BE"/>
              <a:t>9</a:t>
            </a:fld>
            <a:endParaRPr/>
          </a:p>
        </p:txBody>
      </p:sp>
    </p:spTree>
    <p:extLst>
      <p:ext uri="{BB962C8B-B14F-4D97-AF65-F5344CB8AC3E}">
        <p14:creationId xmlns:p14="http://schemas.microsoft.com/office/powerpoint/2010/main" val="2233790795"/>
      </p:ext>
    </p:extLst>
  </p:cSld>
  <p:clrMapOvr>
    <a:masterClrMapping/>
  </p:clrMapOvr>
</p:sld>
</file>

<file path=ppt/theme/theme1.xml><?xml version="1.0" encoding="utf-8"?>
<a:theme xmlns:a="http://schemas.openxmlformats.org/drawingml/2006/main" name="Powerpoint_AWV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oud">
  <a:themeElements>
    <a:clrScheme name="Aangepast 1">
      <a:dk1>
        <a:srgbClr val="000000"/>
      </a:dk1>
      <a:lt1>
        <a:srgbClr val="FFFFFF"/>
      </a:lt1>
      <a:dk2>
        <a:srgbClr val="1F497D"/>
      </a:dk2>
      <a:lt2>
        <a:srgbClr val="EEECE1"/>
      </a:lt2>
      <a:accent1>
        <a:srgbClr val="B75B2C"/>
      </a:accent1>
      <a:accent2>
        <a:srgbClr val="D96422"/>
      </a:accent2>
      <a:accent3>
        <a:srgbClr val="F28F1C"/>
      </a:accent3>
      <a:accent4>
        <a:srgbClr val="4D3527"/>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10780</TotalTime>
  <Words>2026</Words>
  <Application>Microsoft Office PowerPoint</Application>
  <PresentationFormat>Diavoorstelling (4:3)</PresentationFormat>
  <Paragraphs>374</Paragraphs>
  <Slides>42</Slides>
  <Notes>32</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42</vt:i4>
      </vt:variant>
    </vt:vector>
  </HeadingPairs>
  <TitlesOfParts>
    <vt:vector size="50" baseType="lpstr">
      <vt:lpstr>Noto Sans Symbols</vt:lpstr>
      <vt:lpstr>Flanders Art Sans</vt:lpstr>
      <vt:lpstr>Wingdings</vt:lpstr>
      <vt:lpstr>Garamond</vt:lpstr>
      <vt:lpstr>Calibri</vt:lpstr>
      <vt:lpstr>Arial</vt:lpstr>
      <vt:lpstr>Powerpoint_AWV (2)</vt:lpstr>
      <vt:lpstr>Inhoud</vt:lpstr>
      <vt:lpstr>  </vt:lpstr>
      <vt:lpstr>Verwelkoming &amp; huisregels</vt:lpstr>
      <vt:lpstr>Huisregels</vt:lpstr>
      <vt:lpstr>Online chatsessie</vt:lpstr>
      <vt:lpstr>Programma</vt:lpstr>
      <vt:lpstr>Algemeen</vt:lpstr>
      <vt:lpstr>Ombouw kruispunt Stoepestraat</vt:lpstr>
      <vt:lpstr>PowerPoint-presentatie</vt:lpstr>
      <vt:lpstr>Stand van zaken </vt:lpstr>
      <vt:lpstr>Aanpak werken</vt:lpstr>
      <vt:lpstr>A. Voorbereidende werken</vt:lpstr>
      <vt:lpstr>A. Voorbereidende werken </vt:lpstr>
      <vt:lpstr>B. Werken nutsmaatschappijen </vt:lpstr>
      <vt:lpstr>B. Werken nutsmaatschappijen </vt:lpstr>
      <vt:lpstr>B. Werken nutsmaatschappijen</vt:lpstr>
      <vt:lpstr>B. Werken nutsmaatschappijen</vt:lpstr>
      <vt:lpstr>B. Werken nutsmaatschappijen</vt:lpstr>
      <vt:lpstr>B. Werken nutsmaatschappijen </vt:lpstr>
      <vt:lpstr>C. Hoofdwerken</vt:lpstr>
      <vt:lpstr>C. Hoofdwerken</vt:lpstr>
      <vt:lpstr>C. Hoofdwerken</vt:lpstr>
      <vt:lpstr>C. Hoofdwerken</vt:lpstr>
      <vt:lpstr>C. Hoofdwerken</vt:lpstr>
      <vt:lpstr>C. Hoofdwerken</vt:lpstr>
      <vt:lpstr>C. Hoofdwerken </vt:lpstr>
      <vt:lpstr>C. Hoofdwerken</vt:lpstr>
      <vt:lpstr>C. Hoofdwerken</vt:lpstr>
      <vt:lpstr>C. Hoofdwerken</vt:lpstr>
      <vt:lpstr>C. Hoofdwerken </vt:lpstr>
      <vt:lpstr>C. Hoofdwerken </vt:lpstr>
      <vt:lpstr>C. Hoofdwerken</vt:lpstr>
      <vt:lpstr>C. Hoofdwerken</vt:lpstr>
      <vt:lpstr>C. Hoofdwerken</vt:lpstr>
      <vt:lpstr>Flankerende Maatregelen</vt:lpstr>
      <vt:lpstr>Flankerende maatregelen </vt:lpstr>
      <vt:lpstr>Flankerende maatregelen</vt:lpstr>
      <vt:lpstr>Flankerende maatregelen</vt:lpstr>
      <vt:lpstr>Communicatie</vt:lpstr>
      <vt:lpstr>Communicatie: in aanloop naar en tijdens de werken</vt:lpstr>
      <vt:lpstr>Minder Hinder Maatregelen: AWV communicatie</vt:lpstr>
      <vt:lpstr>Omgevingsmanager</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Ombouw N49 tot autosnelweg E34/A11: project Stoepestraat  bewonersinfomoment ihkv de omgevingsvergunningsprocedure  25 februari 2021</dc:title>
  <dc:creator>Thys, Koen</dc:creator>
  <cp:lastModifiedBy>Schoenmaekers Jef</cp:lastModifiedBy>
  <cp:revision>95</cp:revision>
  <dcterms:modified xsi:type="dcterms:W3CDTF">2022-03-29T15:01:53Z</dcterms:modified>
</cp:coreProperties>
</file>