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</p:sldMasterIdLst>
  <p:notesMasterIdLst>
    <p:notesMasterId r:id="rId42"/>
  </p:notesMasterIdLst>
  <p:handoutMasterIdLst>
    <p:handoutMasterId r:id="rId43"/>
  </p:handoutMasterIdLst>
  <p:sldIdLst>
    <p:sldId id="548" r:id="rId2"/>
    <p:sldId id="550" r:id="rId3"/>
    <p:sldId id="551" r:id="rId4"/>
    <p:sldId id="503" r:id="rId5"/>
    <p:sldId id="549" r:id="rId6"/>
    <p:sldId id="552" r:id="rId7"/>
    <p:sldId id="505" r:id="rId8"/>
    <p:sldId id="517" r:id="rId9"/>
    <p:sldId id="497" r:id="rId10"/>
    <p:sldId id="500" r:id="rId11"/>
    <p:sldId id="553" r:id="rId12"/>
    <p:sldId id="484" r:id="rId13"/>
    <p:sldId id="555" r:id="rId14"/>
    <p:sldId id="496" r:id="rId15"/>
    <p:sldId id="521" r:id="rId16"/>
    <p:sldId id="523" r:id="rId17"/>
    <p:sldId id="525" r:id="rId18"/>
    <p:sldId id="527" r:id="rId19"/>
    <p:sldId id="528" r:id="rId20"/>
    <p:sldId id="531" r:id="rId21"/>
    <p:sldId id="529" r:id="rId22"/>
    <p:sldId id="530" r:id="rId23"/>
    <p:sldId id="524" r:id="rId24"/>
    <p:sldId id="534" r:id="rId25"/>
    <p:sldId id="557" r:id="rId26"/>
    <p:sldId id="533" r:id="rId27"/>
    <p:sldId id="535" r:id="rId28"/>
    <p:sldId id="559" r:id="rId29"/>
    <p:sldId id="536" r:id="rId30"/>
    <p:sldId id="537" r:id="rId31"/>
    <p:sldId id="539" r:id="rId32"/>
    <p:sldId id="538" r:id="rId33"/>
    <p:sldId id="541" r:id="rId34"/>
    <p:sldId id="542" r:id="rId35"/>
    <p:sldId id="543" r:id="rId36"/>
    <p:sldId id="540" r:id="rId37"/>
    <p:sldId id="556" r:id="rId38"/>
    <p:sldId id="546" r:id="rId39"/>
    <p:sldId id="558" r:id="rId40"/>
    <p:sldId id="547" r:id="rId41"/>
  </p:sldIdLst>
  <p:sldSz cx="9144000" cy="5143500" type="screen16x9"/>
  <p:notesSz cx="7315200" cy="96012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orient="horz" pos="191">
          <p15:clr>
            <a:srgbClr val="A4A3A4"/>
          </p15:clr>
        </p15:guide>
        <p15:guide id="3" orient="horz" pos="962">
          <p15:clr>
            <a:srgbClr val="A4A3A4"/>
          </p15:clr>
        </p15:guide>
        <p15:guide id="4" orient="horz" pos="622">
          <p15:clr>
            <a:srgbClr val="A4A3A4"/>
          </p15:clr>
        </p15:guide>
        <p15:guide id="5" orient="horz" pos="2930">
          <p15:clr>
            <a:srgbClr val="A4A3A4"/>
          </p15:clr>
        </p15:guide>
        <p15:guide id="6" orient="horz" pos="3163">
          <p15:clr>
            <a:srgbClr val="A4A3A4"/>
          </p15:clr>
        </p15:guide>
        <p15:guide id="7" orient="horz" pos="2855">
          <p15:clr>
            <a:srgbClr val="A4A3A4"/>
          </p15:clr>
        </p15:guide>
        <p15:guide id="8" orient="horz" pos="1325">
          <p15:clr>
            <a:srgbClr val="A4A3A4"/>
          </p15:clr>
        </p15:guide>
        <p15:guide id="9" orient="horz" pos="940">
          <p15:clr>
            <a:srgbClr val="A4A3A4"/>
          </p15:clr>
        </p15:guide>
        <p15:guide id="10" orient="horz" pos="2611">
          <p15:clr>
            <a:srgbClr val="A4A3A4"/>
          </p15:clr>
        </p15:guide>
        <p15:guide id="11" pos="2880">
          <p15:clr>
            <a:srgbClr val="A4A3A4"/>
          </p15:clr>
        </p15:guide>
        <p15:guide id="12" pos="2449">
          <p15:clr>
            <a:srgbClr val="A4A3A4"/>
          </p15:clr>
        </p15:guide>
        <p15:guide id="13" pos="319">
          <p15:clr>
            <a:srgbClr val="A4A3A4"/>
          </p15:clr>
        </p15:guide>
        <p15:guide id="14" pos="5602">
          <p15:clr>
            <a:srgbClr val="A4A3A4"/>
          </p15:clr>
        </p15:guide>
        <p15:guide id="15" pos="417">
          <p15:clr>
            <a:srgbClr val="A4A3A4"/>
          </p15:clr>
        </p15:guide>
        <p15:guide id="16" pos="5443">
          <p15:clr>
            <a:srgbClr val="A4A3A4"/>
          </p15:clr>
        </p15:guide>
        <p15:guide id="17" pos="158">
          <p15:clr>
            <a:srgbClr val="A4A3A4"/>
          </p15:clr>
        </p15:guide>
        <p15:guide id="18" pos="267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5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1C2691"/>
    <a:srgbClr val="000000"/>
    <a:srgbClr val="96BE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97" autoAdjust="0"/>
    <p:restoredTop sz="91004" autoAdjust="0"/>
  </p:normalViewPr>
  <p:slideViewPr>
    <p:cSldViewPr showGuides="1">
      <p:cViewPr varScale="1">
        <p:scale>
          <a:sx n="108" d="100"/>
          <a:sy n="108" d="100"/>
        </p:scale>
        <p:origin x="306" y="96"/>
      </p:cViewPr>
      <p:guideLst>
        <p:guide orient="horz" pos="1620"/>
        <p:guide orient="horz" pos="191"/>
        <p:guide orient="horz" pos="962"/>
        <p:guide orient="horz" pos="622"/>
        <p:guide orient="horz" pos="2930"/>
        <p:guide orient="horz" pos="3163"/>
        <p:guide orient="horz" pos="2855"/>
        <p:guide orient="horz" pos="1325"/>
        <p:guide orient="horz" pos="940"/>
        <p:guide orient="horz" pos="2611"/>
        <p:guide pos="2880"/>
        <p:guide pos="2449"/>
        <p:guide pos="319"/>
        <p:guide pos="5602"/>
        <p:guide pos="417"/>
        <p:guide pos="5443"/>
        <p:guide pos="158"/>
        <p:guide pos="2676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2" d="100"/>
          <a:sy n="62" d="100"/>
        </p:scale>
        <p:origin x="-2626" y="-82"/>
      </p:cViewPr>
      <p:guideLst>
        <p:guide orient="horz" pos="3024"/>
        <p:guide pos="2305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169920" cy="480060"/>
          </a:xfrm>
          <a:prstGeom prst="rect">
            <a:avLst/>
          </a:prstGeom>
        </p:spPr>
        <p:txBody>
          <a:bodyPr vert="horz" lIns="90608" tIns="45304" rIns="90608" bIns="45304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8" y="0"/>
            <a:ext cx="3169920" cy="480060"/>
          </a:xfrm>
          <a:prstGeom prst="rect">
            <a:avLst/>
          </a:prstGeom>
        </p:spPr>
        <p:txBody>
          <a:bodyPr vert="horz" lIns="90608" tIns="45304" rIns="90608" bIns="45304" rtlCol="0"/>
          <a:lstStyle>
            <a:lvl1pPr algn="r">
              <a:defRPr sz="1200"/>
            </a:lvl1pPr>
          </a:lstStyle>
          <a:p>
            <a:fld id="{308B5CF6-9A9A-45C2-BFBB-45234F937B39}" type="datetimeFigureOut">
              <a:rPr lang="en-GB" smtClean="0"/>
              <a:t>14/09/2021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119474"/>
            <a:ext cx="3169920" cy="480060"/>
          </a:xfrm>
          <a:prstGeom prst="rect">
            <a:avLst/>
          </a:prstGeom>
        </p:spPr>
        <p:txBody>
          <a:bodyPr vert="horz" lIns="90608" tIns="45304" rIns="90608" bIns="45304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8" y="9119474"/>
            <a:ext cx="3169920" cy="480060"/>
          </a:xfrm>
          <a:prstGeom prst="rect">
            <a:avLst/>
          </a:prstGeom>
        </p:spPr>
        <p:txBody>
          <a:bodyPr vert="horz" lIns="90608" tIns="45304" rIns="90608" bIns="45304" rtlCol="0" anchor="b"/>
          <a:lstStyle>
            <a:lvl1pPr algn="r">
              <a:defRPr sz="1200"/>
            </a:lvl1pPr>
          </a:lstStyle>
          <a:p>
            <a:fld id="{A459FFFB-F344-4D06-B03E-C92406B1D20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21325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169920" cy="480060"/>
          </a:xfrm>
          <a:prstGeom prst="rect">
            <a:avLst/>
          </a:prstGeom>
        </p:spPr>
        <p:txBody>
          <a:bodyPr vert="horz" lIns="90608" tIns="45304" rIns="90608" bIns="45304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143588" y="0"/>
            <a:ext cx="3169920" cy="480060"/>
          </a:xfrm>
          <a:prstGeom prst="rect">
            <a:avLst/>
          </a:prstGeom>
        </p:spPr>
        <p:txBody>
          <a:bodyPr vert="horz" lIns="90608" tIns="45304" rIns="90608" bIns="45304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D680E798-53FF-4C51-A981-953463752515}" type="datetimeFigureOut">
              <a:rPr lang="fr-FR" smtClean="0"/>
              <a:pPr/>
              <a:t>14/09/2021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608" tIns="45304" rIns="90608" bIns="45304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</p:spPr>
        <p:txBody>
          <a:bodyPr vert="horz" lIns="90608" tIns="45304" rIns="90608" bIns="45304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9119474"/>
            <a:ext cx="3169920" cy="480060"/>
          </a:xfrm>
          <a:prstGeom prst="rect">
            <a:avLst/>
          </a:prstGeom>
        </p:spPr>
        <p:txBody>
          <a:bodyPr vert="horz" lIns="90608" tIns="45304" rIns="90608" bIns="45304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143588" y="9119474"/>
            <a:ext cx="3169920" cy="480060"/>
          </a:xfrm>
          <a:prstGeom prst="rect">
            <a:avLst/>
          </a:prstGeom>
        </p:spPr>
        <p:txBody>
          <a:bodyPr vert="horz" lIns="90608" tIns="45304" rIns="90608" bIns="45304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1B06CD8F-B7ED-4A05-9FB1-A01CC0EF02CC}" type="slidenum">
              <a:rPr lang="fr-FR" smtClean="0"/>
              <a:pPr/>
              <a:t>‹nr.›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1662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039379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126154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693285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286923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492230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316463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20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014333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91283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527541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b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606133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24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00640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51237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999761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27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883739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28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187427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29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457651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30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286705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31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621232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33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302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34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054806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39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184361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40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07311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BE" dirty="0"/>
          </a:p>
          <a:p>
            <a:pPr marL="171450" indent="-171450">
              <a:buFontTx/>
              <a:buChar char="-"/>
            </a:pP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457284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742293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519267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845251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613071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9636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23304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png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_Sa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ver Blue Left"/>
          <p:cNvSpPr/>
          <p:nvPr userDrawn="1"/>
        </p:nvSpPr>
        <p:spPr>
          <a:xfrm>
            <a:off x="0" y="-6056"/>
            <a:ext cx="4572000" cy="5147969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Background right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333"/>
          <a:stretch/>
        </p:blipFill>
        <p:spPr>
          <a:xfrm>
            <a:off x="7985760" y="0"/>
            <a:ext cx="1158240" cy="5143500"/>
          </a:xfrm>
          <a:prstGeom prst="rect">
            <a:avLst/>
          </a:prstGeom>
        </p:spPr>
      </p:pic>
      <p:sp>
        <p:nvSpPr>
          <p:cNvPr id="58" name="Line Top White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0" y="360000"/>
            <a:ext cx="1440000" cy="360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3">
                    <a:alpha val="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 </a:t>
            </a:r>
          </a:p>
        </p:txBody>
      </p:sp>
      <p:sp>
        <p:nvSpPr>
          <p:cNvPr id="59" name="Line Bottom White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0" y="2448000"/>
            <a:ext cx="1440000" cy="360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3">
                    <a:alpha val="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 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0400" y="1868400"/>
            <a:ext cx="3885111" cy="323165"/>
          </a:xfrm>
        </p:spPr>
        <p:txBody>
          <a:bodyPr wrap="square" lIns="0" tIns="0" rIns="0" bIns="0">
            <a:noAutofit/>
          </a:bodyPr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Date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0400" y="838800"/>
            <a:ext cx="3873600" cy="968400"/>
          </a:xfrm>
        </p:spPr>
        <p:txBody>
          <a:bodyPr anchor="b" anchorCtr="0"/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508507" y="4724798"/>
            <a:ext cx="158400" cy="158400"/>
          </a:xfrm>
          <a:prstGeom prst="rect">
            <a:avLst/>
          </a:prstGeom>
          <a:noFill/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1659040" y="4724798"/>
            <a:ext cx="158400" cy="158400"/>
          </a:xfrm>
          <a:prstGeom prst="rect">
            <a:avLst/>
          </a:prstGeom>
          <a:noFill/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2721412" y="4714608"/>
            <a:ext cx="158400" cy="158400"/>
          </a:xfrm>
          <a:prstGeom prst="rect">
            <a:avLst/>
          </a:prstGeom>
          <a:noFill/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3656821" y="4724798"/>
            <a:ext cx="158400" cy="158400"/>
          </a:xfrm>
          <a:prstGeom prst="rect">
            <a:avLst/>
          </a:prstGeom>
          <a:noFill/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683568" y="4706176"/>
            <a:ext cx="1422412" cy="1956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8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rPr>
              <a:t>Confidential</a:t>
            </a:r>
          </a:p>
        </p:txBody>
      </p:sp>
      <p:sp>
        <p:nvSpPr>
          <p:cNvPr id="23" name="Rectangle 22"/>
          <p:cNvSpPr/>
          <p:nvPr userDrawn="1"/>
        </p:nvSpPr>
        <p:spPr>
          <a:xfrm>
            <a:off x="1817440" y="4706176"/>
            <a:ext cx="711206" cy="1956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8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rPr>
              <a:t>Restricted</a:t>
            </a:r>
          </a:p>
        </p:txBody>
      </p:sp>
      <p:sp>
        <p:nvSpPr>
          <p:cNvPr id="24" name="Rectangle 23"/>
          <p:cNvSpPr/>
          <p:nvPr userDrawn="1"/>
        </p:nvSpPr>
        <p:spPr>
          <a:xfrm>
            <a:off x="2897560" y="4695986"/>
            <a:ext cx="711206" cy="2102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8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rPr>
              <a:t>Public</a:t>
            </a:r>
          </a:p>
        </p:txBody>
      </p:sp>
      <p:sp>
        <p:nvSpPr>
          <p:cNvPr id="25" name="Rectangle 24"/>
          <p:cNvSpPr/>
          <p:nvPr userDrawn="1"/>
        </p:nvSpPr>
        <p:spPr>
          <a:xfrm>
            <a:off x="3832969" y="4706176"/>
            <a:ext cx="631019" cy="2000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8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rPr>
              <a:t>Internal</a:t>
            </a:r>
          </a:p>
        </p:txBody>
      </p:sp>
      <p:pic>
        <p:nvPicPr>
          <p:cNvPr id="26" name="Logo TE Engie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16" t="72296" r="69417" b="14074"/>
          <a:stretch/>
        </p:blipFill>
        <p:spPr>
          <a:xfrm>
            <a:off x="449580" y="3718560"/>
            <a:ext cx="2346960" cy="701040"/>
          </a:xfrm>
          <a:prstGeom prst="rect">
            <a:avLst/>
          </a:prstGeom>
        </p:spPr>
      </p:pic>
      <p:pic>
        <p:nvPicPr>
          <p:cNvPr id="29" name="Flux Blue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507" y="4512217"/>
            <a:ext cx="8126985" cy="126984"/>
          </a:xfrm>
          <a:prstGeom prst="rect">
            <a:avLst/>
          </a:prstGeom>
        </p:spPr>
      </p:pic>
      <p:sp>
        <p:nvSpPr>
          <p:cNvPr id="30" name="CompanyOf_Blue"/>
          <p:cNvSpPr txBox="1"/>
          <p:nvPr userDrawn="1"/>
        </p:nvSpPr>
        <p:spPr>
          <a:xfrm>
            <a:off x="5896705" y="4845809"/>
            <a:ext cx="17716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000" kern="1200" cap="none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With the trusted expertise of</a:t>
            </a:r>
          </a:p>
        </p:txBody>
      </p:sp>
      <p:pic>
        <p:nvPicPr>
          <p:cNvPr id="31" name="Logo Coyne_W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348" y="4717274"/>
            <a:ext cx="943582" cy="37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718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hapter A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ackground Picture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8" t="9622" r="7894" b="11817"/>
          <a:stretch/>
        </p:blipFill>
        <p:spPr>
          <a:xfrm>
            <a:off x="0" y="0"/>
            <a:ext cx="9144000" cy="5141914"/>
          </a:xfrm>
          <a:prstGeom prst="rect">
            <a:avLst/>
          </a:prstGeom>
        </p:spPr>
      </p:pic>
      <p:sp>
        <p:nvSpPr>
          <p:cNvPr id="17" name="Cover White Left"/>
          <p:cNvSpPr/>
          <p:nvPr userDrawn="1"/>
        </p:nvSpPr>
        <p:spPr bwMode="gray">
          <a:xfrm>
            <a:off x="0" y="-6056"/>
            <a:ext cx="6192180" cy="514796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Background right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333"/>
          <a:stretch/>
        </p:blipFill>
        <p:spPr>
          <a:xfrm>
            <a:off x="7985760" y="0"/>
            <a:ext cx="1158240" cy="5143500"/>
          </a:xfrm>
          <a:prstGeom prst="rect">
            <a:avLst/>
          </a:prstGeom>
        </p:spPr>
      </p:pic>
      <p:sp>
        <p:nvSpPr>
          <p:cNvPr id="20" name="Blue Line Top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0" y="360000"/>
            <a:ext cx="1440000" cy="360000"/>
          </a:xfr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3">
                    <a:alpha val="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 </a:t>
            </a:r>
          </a:p>
        </p:txBody>
      </p:sp>
      <p:sp>
        <p:nvSpPr>
          <p:cNvPr id="22" name="Blue Line Bottom"/>
          <p:cNvSpPr>
            <a:spLocks noGrp="1"/>
          </p:cNvSpPr>
          <p:nvPr>
            <p:ph type="body" sz="quarter" idx="33" hasCustomPrompt="1"/>
          </p:nvPr>
        </p:nvSpPr>
        <p:spPr bwMode="gray">
          <a:xfrm>
            <a:off x="0" y="2952000"/>
            <a:ext cx="1440000" cy="360000"/>
          </a:xfr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3">
                    <a:alpha val="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 </a:t>
            </a:r>
          </a:p>
        </p:txBody>
      </p:sp>
      <p:sp>
        <p:nvSpPr>
          <p:cNvPr id="2" name="Chapter Title"/>
          <p:cNvSpPr>
            <a:spLocks noGrp="1"/>
          </p:cNvSpPr>
          <p:nvPr>
            <p:ph type="title" hasCustomPrompt="1"/>
          </p:nvPr>
        </p:nvSpPr>
        <p:spPr>
          <a:xfrm>
            <a:off x="507600" y="2016000"/>
            <a:ext cx="5364000" cy="1080000"/>
          </a:xfr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defRPr lang="en-GB" sz="3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</a:pPr>
            <a:r>
              <a:rPr lang="en-US" dirty="0"/>
              <a:t>Chapter title</a:t>
            </a:r>
            <a:endParaRPr lang="en-GB" dirty="0"/>
          </a:p>
        </p:txBody>
      </p:sp>
      <p:sp>
        <p:nvSpPr>
          <p:cNvPr id="14" name="Date Placeholder 1"/>
          <p:cNvSpPr>
            <a:spLocks noGrp="1"/>
          </p:cNvSpPr>
          <p:nvPr>
            <p:ph type="dt" sz="half" idx="19"/>
          </p:nvPr>
        </p:nvSpPr>
        <p:spPr>
          <a:xfrm>
            <a:off x="511200" y="4893469"/>
            <a:ext cx="892448" cy="250032"/>
          </a:xfrm>
        </p:spPr>
        <p:txBody>
          <a:bodyPr/>
          <a:lstStyle/>
          <a:p>
            <a:pPr algn="l"/>
            <a:r>
              <a:rPr lang="en-US" noProof="0"/>
              <a:t>09/08/2018</a:t>
            </a:r>
            <a:endParaRPr lang="en-US" noProof="0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20"/>
          </p:nvPr>
        </p:nvSpPr>
        <p:spPr>
          <a:xfrm>
            <a:off x="1439652" y="4893469"/>
            <a:ext cx="6804236" cy="250032"/>
          </a:xfrm>
        </p:spPr>
        <p:txBody>
          <a:bodyPr/>
          <a:lstStyle/>
          <a:p>
            <a:pPr algn="l"/>
            <a:r>
              <a:rPr lang="en-US" noProof="0"/>
              <a:t>Conceptstudie westelijke ringweg Mechelen</a:t>
            </a:r>
            <a:endParaRPr lang="en-US" noProof="0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21"/>
          </p:nvPr>
        </p:nvSpPr>
        <p:spPr>
          <a:xfrm>
            <a:off x="8243891" y="4893469"/>
            <a:ext cx="360558" cy="250031"/>
          </a:xfrm>
        </p:spPr>
        <p:txBody>
          <a:bodyPr/>
          <a:lstStyle/>
          <a:p>
            <a:fld id="{733122C9-A0B9-462F-8757-0847AD287B63}" type="slidenum">
              <a:rPr lang="en-US" noProof="0" smtClean="0"/>
              <a:pPr/>
              <a:t>‹nr.›</a:t>
            </a:fld>
            <a:endParaRPr lang="en-US" noProof="0" dirty="0"/>
          </a:p>
        </p:txBody>
      </p:sp>
      <p:pic>
        <p:nvPicPr>
          <p:cNvPr id="18" name="Flux Blue on White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507" y="4532998"/>
            <a:ext cx="8126985" cy="12698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013" y="735546"/>
            <a:ext cx="1973751" cy="128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059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hapter A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ackground Picture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8" t="9622" r="7894" b="11817"/>
          <a:stretch/>
        </p:blipFill>
        <p:spPr>
          <a:xfrm>
            <a:off x="0" y="0"/>
            <a:ext cx="9144000" cy="5141914"/>
          </a:xfrm>
          <a:prstGeom prst="rect">
            <a:avLst/>
          </a:prstGeom>
        </p:spPr>
      </p:pic>
      <p:sp>
        <p:nvSpPr>
          <p:cNvPr id="17" name="Cover White Left"/>
          <p:cNvSpPr/>
          <p:nvPr userDrawn="1"/>
        </p:nvSpPr>
        <p:spPr bwMode="gray">
          <a:xfrm>
            <a:off x="0" y="-6056"/>
            <a:ext cx="6192180" cy="514796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Background right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333"/>
          <a:stretch/>
        </p:blipFill>
        <p:spPr>
          <a:xfrm>
            <a:off x="7985760" y="0"/>
            <a:ext cx="1158240" cy="5143500"/>
          </a:xfrm>
          <a:prstGeom prst="rect">
            <a:avLst/>
          </a:prstGeom>
        </p:spPr>
      </p:pic>
      <p:sp>
        <p:nvSpPr>
          <p:cNvPr id="20" name="Blue Line Top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0" y="360000"/>
            <a:ext cx="1440000" cy="360000"/>
          </a:xfr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3">
                    <a:alpha val="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 </a:t>
            </a:r>
          </a:p>
        </p:txBody>
      </p:sp>
      <p:sp>
        <p:nvSpPr>
          <p:cNvPr id="22" name="Blue Line Bottom"/>
          <p:cNvSpPr>
            <a:spLocks noGrp="1"/>
          </p:cNvSpPr>
          <p:nvPr>
            <p:ph type="body" sz="quarter" idx="33" hasCustomPrompt="1"/>
          </p:nvPr>
        </p:nvSpPr>
        <p:spPr bwMode="gray">
          <a:xfrm>
            <a:off x="0" y="2952000"/>
            <a:ext cx="1440000" cy="360000"/>
          </a:xfr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3">
                    <a:alpha val="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 </a:t>
            </a:r>
          </a:p>
        </p:txBody>
      </p:sp>
      <p:sp>
        <p:nvSpPr>
          <p:cNvPr id="2" name="Chapter Title"/>
          <p:cNvSpPr>
            <a:spLocks noGrp="1"/>
          </p:cNvSpPr>
          <p:nvPr>
            <p:ph type="title" hasCustomPrompt="1"/>
          </p:nvPr>
        </p:nvSpPr>
        <p:spPr>
          <a:xfrm>
            <a:off x="507600" y="2016000"/>
            <a:ext cx="5364000" cy="1080000"/>
          </a:xfr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defRPr lang="en-GB" sz="3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</a:pPr>
            <a:r>
              <a:rPr lang="en-US" dirty="0"/>
              <a:t>Chapter title</a:t>
            </a:r>
            <a:endParaRPr lang="en-GB" dirty="0"/>
          </a:p>
        </p:txBody>
      </p:sp>
      <p:sp>
        <p:nvSpPr>
          <p:cNvPr id="14" name="Date Placeholder 1"/>
          <p:cNvSpPr>
            <a:spLocks noGrp="1"/>
          </p:cNvSpPr>
          <p:nvPr>
            <p:ph type="dt" sz="half" idx="19"/>
          </p:nvPr>
        </p:nvSpPr>
        <p:spPr>
          <a:xfrm>
            <a:off x="511200" y="4893469"/>
            <a:ext cx="892448" cy="250032"/>
          </a:xfrm>
        </p:spPr>
        <p:txBody>
          <a:bodyPr/>
          <a:lstStyle/>
          <a:p>
            <a:pPr algn="l"/>
            <a:r>
              <a:rPr lang="en-US" noProof="0"/>
              <a:t>09/08/2018</a:t>
            </a:r>
            <a:endParaRPr lang="en-US" noProof="0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20"/>
          </p:nvPr>
        </p:nvSpPr>
        <p:spPr>
          <a:xfrm>
            <a:off x="1439652" y="4893469"/>
            <a:ext cx="6804236" cy="250032"/>
          </a:xfrm>
        </p:spPr>
        <p:txBody>
          <a:bodyPr/>
          <a:lstStyle/>
          <a:p>
            <a:pPr algn="l"/>
            <a:r>
              <a:rPr lang="en-US" noProof="0"/>
              <a:t>Conceptstudie westelijke ringweg Mechelen</a:t>
            </a:r>
            <a:endParaRPr lang="en-US" noProof="0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21"/>
          </p:nvPr>
        </p:nvSpPr>
        <p:spPr>
          <a:xfrm>
            <a:off x="8243891" y="4893469"/>
            <a:ext cx="360558" cy="250031"/>
          </a:xfrm>
        </p:spPr>
        <p:txBody>
          <a:bodyPr/>
          <a:lstStyle/>
          <a:p>
            <a:fld id="{733122C9-A0B9-462F-8757-0847AD287B63}" type="slidenum">
              <a:rPr lang="en-US" noProof="0" smtClean="0"/>
              <a:pPr/>
              <a:t>‹nr.›</a:t>
            </a:fld>
            <a:endParaRPr lang="en-US" noProof="0" dirty="0"/>
          </a:p>
        </p:txBody>
      </p:sp>
      <p:pic>
        <p:nvPicPr>
          <p:cNvPr id="18" name="Flux Blue on White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507" y="4532998"/>
            <a:ext cx="8126985" cy="12698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735546"/>
            <a:ext cx="1958510" cy="128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1399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hapter A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ackground Picture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8" t="9622" r="7894" b="11817"/>
          <a:stretch/>
        </p:blipFill>
        <p:spPr>
          <a:xfrm>
            <a:off x="0" y="0"/>
            <a:ext cx="9144000" cy="5141914"/>
          </a:xfrm>
          <a:prstGeom prst="rect">
            <a:avLst/>
          </a:prstGeom>
        </p:spPr>
      </p:pic>
      <p:sp>
        <p:nvSpPr>
          <p:cNvPr id="17" name="Cover White Left"/>
          <p:cNvSpPr/>
          <p:nvPr userDrawn="1"/>
        </p:nvSpPr>
        <p:spPr bwMode="gray">
          <a:xfrm>
            <a:off x="0" y="-6056"/>
            <a:ext cx="6192180" cy="514796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Background right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333"/>
          <a:stretch/>
        </p:blipFill>
        <p:spPr>
          <a:xfrm>
            <a:off x="7985760" y="0"/>
            <a:ext cx="1158240" cy="5143500"/>
          </a:xfrm>
          <a:prstGeom prst="rect">
            <a:avLst/>
          </a:prstGeom>
        </p:spPr>
      </p:pic>
      <p:sp>
        <p:nvSpPr>
          <p:cNvPr id="20" name="Blue Line Top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0" y="360000"/>
            <a:ext cx="1440000" cy="360000"/>
          </a:xfr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3">
                    <a:alpha val="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 </a:t>
            </a:r>
          </a:p>
        </p:txBody>
      </p:sp>
      <p:sp>
        <p:nvSpPr>
          <p:cNvPr id="22" name="Blue Line Bottom"/>
          <p:cNvSpPr>
            <a:spLocks noGrp="1"/>
          </p:cNvSpPr>
          <p:nvPr>
            <p:ph type="body" sz="quarter" idx="33" hasCustomPrompt="1"/>
          </p:nvPr>
        </p:nvSpPr>
        <p:spPr bwMode="gray">
          <a:xfrm>
            <a:off x="0" y="2952000"/>
            <a:ext cx="1440000" cy="360000"/>
          </a:xfr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3">
                    <a:alpha val="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 </a:t>
            </a:r>
          </a:p>
        </p:txBody>
      </p:sp>
      <p:sp>
        <p:nvSpPr>
          <p:cNvPr id="2" name="Chapter Title"/>
          <p:cNvSpPr>
            <a:spLocks noGrp="1"/>
          </p:cNvSpPr>
          <p:nvPr>
            <p:ph type="title" hasCustomPrompt="1"/>
          </p:nvPr>
        </p:nvSpPr>
        <p:spPr>
          <a:xfrm>
            <a:off x="507600" y="2016000"/>
            <a:ext cx="5364000" cy="1080000"/>
          </a:xfr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defRPr lang="en-GB" sz="3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</a:pPr>
            <a:r>
              <a:rPr lang="en-US" dirty="0"/>
              <a:t>Chapter title</a:t>
            </a:r>
            <a:endParaRPr lang="en-GB" dirty="0"/>
          </a:p>
        </p:txBody>
      </p:sp>
      <p:sp>
        <p:nvSpPr>
          <p:cNvPr id="14" name="Date Placeholder 1"/>
          <p:cNvSpPr>
            <a:spLocks noGrp="1"/>
          </p:cNvSpPr>
          <p:nvPr>
            <p:ph type="dt" sz="half" idx="19"/>
          </p:nvPr>
        </p:nvSpPr>
        <p:spPr>
          <a:xfrm>
            <a:off x="511200" y="4893469"/>
            <a:ext cx="892448" cy="250032"/>
          </a:xfrm>
        </p:spPr>
        <p:txBody>
          <a:bodyPr/>
          <a:lstStyle/>
          <a:p>
            <a:pPr algn="l"/>
            <a:r>
              <a:rPr lang="en-US" noProof="0"/>
              <a:t>09/08/2018</a:t>
            </a:r>
            <a:endParaRPr lang="en-US" noProof="0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20"/>
          </p:nvPr>
        </p:nvSpPr>
        <p:spPr>
          <a:xfrm>
            <a:off x="1439652" y="4893469"/>
            <a:ext cx="6804236" cy="250032"/>
          </a:xfrm>
        </p:spPr>
        <p:txBody>
          <a:bodyPr/>
          <a:lstStyle/>
          <a:p>
            <a:pPr algn="l"/>
            <a:r>
              <a:rPr lang="en-US" noProof="0"/>
              <a:t>Conceptstudie westelijke ringweg Mechelen</a:t>
            </a:r>
            <a:endParaRPr lang="en-US" noProof="0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21"/>
          </p:nvPr>
        </p:nvSpPr>
        <p:spPr>
          <a:xfrm>
            <a:off x="8243891" y="4893469"/>
            <a:ext cx="360558" cy="250031"/>
          </a:xfrm>
        </p:spPr>
        <p:txBody>
          <a:bodyPr/>
          <a:lstStyle/>
          <a:p>
            <a:fld id="{733122C9-A0B9-462F-8757-0847AD287B63}" type="slidenum">
              <a:rPr lang="en-US" noProof="0" smtClean="0"/>
              <a:pPr/>
              <a:t>‹nr.›</a:t>
            </a:fld>
            <a:endParaRPr lang="en-US" noProof="0" dirty="0"/>
          </a:p>
        </p:txBody>
      </p:sp>
      <p:pic>
        <p:nvPicPr>
          <p:cNvPr id="18" name="Flux Blue on White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507" y="4532998"/>
            <a:ext cx="8126985" cy="12698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735546"/>
            <a:ext cx="1737510" cy="128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2204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Blue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1587" y="1122596"/>
            <a:ext cx="2880000" cy="792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93600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Chapter 0</a:t>
            </a:r>
          </a:p>
        </p:txBody>
      </p:sp>
      <p:sp>
        <p:nvSpPr>
          <p:cNvPr id="8" name="Text Placeholder Chap 1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3272975" y="1068596"/>
            <a:ext cx="5620200" cy="900000"/>
          </a:xfrm>
        </p:spPr>
        <p:txBody>
          <a:bodyPr anchor="ctr" anchorCtr="0"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1pPr>
            <a:lvl2pPr marL="0" indent="-1080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-"/>
              <a:defRPr sz="1400"/>
            </a:lvl2pPr>
          </a:lstStyle>
          <a:p>
            <a:pPr lvl="0"/>
            <a:r>
              <a:rPr lang="en-US" noProof="0" dirty="0"/>
              <a:t>Text</a:t>
            </a:r>
          </a:p>
          <a:p>
            <a:pPr lvl="1"/>
            <a:r>
              <a:rPr lang="en-US" noProof="0" dirty="0"/>
              <a:t>Text level 2</a:t>
            </a:r>
          </a:p>
        </p:txBody>
      </p:sp>
      <p:sp>
        <p:nvSpPr>
          <p:cNvPr id="9" name="Text Placeholder Green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0" y="2034112"/>
            <a:ext cx="2880000" cy="792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93600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Chapter 0</a:t>
            </a:r>
          </a:p>
        </p:txBody>
      </p:sp>
      <p:sp>
        <p:nvSpPr>
          <p:cNvPr id="10" name="Text Placeholder Chap 2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271388" y="1980112"/>
            <a:ext cx="5619506" cy="900000"/>
          </a:xfrm>
        </p:spPr>
        <p:txBody>
          <a:bodyPr anchor="ctr" anchorCtr="0"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1pPr>
            <a:lvl2pPr marL="0" indent="-1080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-"/>
              <a:defRPr sz="1400"/>
            </a:lvl2pPr>
          </a:lstStyle>
          <a:p>
            <a:pPr lvl="0"/>
            <a:r>
              <a:rPr lang="en-US" noProof="0" dirty="0"/>
              <a:t>Text</a:t>
            </a:r>
          </a:p>
          <a:p>
            <a:pPr lvl="1"/>
            <a:r>
              <a:rPr lang="en-US" noProof="0" dirty="0"/>
              <a:t>Text level 2</a:t>
            </a:r>
          </a:p>
        </p:txBody>
      </p:sp>
      <p:sp>
        <p:nvSpPr>
          <p:cNvPr id="11" name="Text Placeholder Orange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1587" y="2945628"/>
            <a:ext cx="2880000" cy="792000"/>
          </a:xfr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93600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Chapter 0</a:t>
            </a:r>
          </a:p>
        </p:txBody>
      </p:sp>
      <p:sp>
        <p:nvSpPr>
          <p:cNvPr id="12" name="Text Placeholder Chap 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272975" y="2891628"/>
            <a:ext cx="5619506" cy="900000"/>
          </a:xfrm>
        </p:spPr>
        <p:txBody>
          <a:bodyPr anchor="ctr" anchorCtr="0"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1pPr>
            <a:lvl2pPr marL="0" indent="-1080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-"/>
              <a:defRPr sz="1400"/>
            </a:lvl2pPr>
          </a:lstStyle>
          <a:p>
            <a:pPr lvl="0"/>
            <a:r>
              <a:rPr lang="en-US" noProof="0" dirty="0"/>
              <a:t>Text</a:t>
            </a:r>
          </a:p>
          <a:p>
            <a:pPr lvl="1"/>
            <a:r>
              <a:rPr lang="en-US" noProof="0" dirty="0"/>
              <a:t>Text level 2</a:t>
            </a:r>
          </a:p>
        </p:txBody>
      </p:sp>
      <p:sp>
        <p:nvSpPr>
          <p:cNvPr id="13" name="Text Placeholder Purple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0" y="3857143"/>
            <a:ext cx="2880000" cy="792000"/>
          </a:xfr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93600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Chapter 0</a:t>
            </a:r>
          </a:p>
        </p:txBody>
      </p:sp>
      <p:sp>
        <p:nvSpPr>
          <p:cNvPr id="14" name="Text Placeholder Chap 4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273669" y="3803143"/>
            <a:ext cx="5619506" cy="900000"/>
          </a:xfrm>
        </p:spPr>
        <p:txBody>
          <a:bodyPr anchor="ctr" anchorCtr="0"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1pPr>
            <a:lvl2pPr marL="0" indent="-1080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-"/>
              <a:defRPr sz="1400"/>
            </a:lvl2pPr>
          </a:lstStyle>
          <a:p>
            <a:pPr lvl="0"/>
            <a:r>
              <a:rPr lang="en-US" noProof="0" dirty="0"/>
              <a:t>Text</a:t>
            </a:r>
          </a:p>
          <a:p>
            <a:pPr lvl="1"/>
            <a:r>
              <a:rPr lang="en-US" noProof="0" dirty="0"/>
              <a:t>Text level 2</a:t>
            </a:r>
          </a:p>
        </p:txBody>
      </p:sp>
      <p:pic>
        <p:nvPicPr>
          <p:cNvPr id="17" name="Img Line Bottom blue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6000"/>
            <a:ext cx="613220" cy="360000"/>
          </a:xfrm>
          <a:prstGeom prst="rect">
            <a:avLst/>
          </a:prstGeom>
        </p:spPr>
      </p:pic>
      <p:pic>
        <p:nvPicPr>
          <p:cNvPr id="16" name="Img Line Top blue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13220" cy="36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50825" y="268288"/>
            <a:ext cx="8642350" cy="647278"/>
          </a:xfr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pPr algn="l"/>
            <a:r>
              <a:rPr lang="en-US" noProof="0"/>
              <a:t>09/08/2018</a:t>
            </a:r>
            <a:endParaRPr lang="en-US" noProof="0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 noProof="0"/>
              <a:t>Conceptstudie westelijke ringweg Mechelen</a:t>
            </a:r>
            <a:endParaRPr lang="en-US" noProof="0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733122C9-A0B9-462F-8757-0847AD287B63}" type="slidenum">
              <a:rPr lang="en-US" noProof="0" smtClean="0"/>
              <a:pPr/>
              <a:t>‹nr.›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740681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/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 baseline="0"/>
            </a:lvl4pPr>
            <a:lvl5pPr>
              <a:defRPr sz="1600"/>
            </a:lvl5pPr>
          </a:lstStyle>
          <a:p>
            <a:pPr lvl="0"/>
            <a:r>
              <a:rPr lang="en-US" noProof="0" dirty="0"/>
              <a:t>Text level 1</a:t>
            </a:r>
          </a:p>
          <a:p>
            <a:pPr lvl="1"/>
            <a:r>
              <a:rPr lang="en-US" noProof="0" dirty="0"/>
              <a:t>Text level 2</a:t>
            </a:r>
          </a:p>
          <a:p>
            <a:pPr lvl="2"/>
            <a:r>
              <a:rPr lang="en-US" noProof="0" dirty="0"/>
              <a:t>Text level 3</a:t>
            </a:r>
          </a:p>
          <a:p>
            <a:pPr lvl="3"/>
            <a:r>
              <a:rPr lang="en-US" noProof="0" dirty="0"/>
              <a:t>Text level 4</a:t>
            </a:r>
          </a:p>
          <a:p>
            <a:pPr lvl="4"/>
            <a:r>
              <a:rPr lang="en-US" noProof="0" dirty="0"/>
              <a:t>Text level 5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50824" y="303213"/>
            <a:ext cx="8642351" cy="684212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FontTx/>
              <a:buBlip>
                <a:blip r:embed="rId2"/>
              </a:buBlip>
              <a:defRPr sz="2300" b="1">
                <a:solidFill>
                  <a:schemeClr val="accent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FontTx/>
              <a:buBlip>
                <a:blip r:embed="rId2"/>
              </a:buBlip>
              <a:defRPr sz="2000" b="0"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 noProof="0" dirty="0"/>
              <a:t>TITLE</a:t>
            </a:r>
          </a:p>
          <a:p>
            <a:pPr lvl="1"/>
            <a:r>
              <a:rPr lang="en-US" noProof="0" dirty="0"/>
              <a:t>Sub-title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pPr algn="l"/>
            <a:r>
              <a:rPr lang="en-US" noProof="0"/>
              <a:t>09/08/2018</a:t>
            </a:r>
            <a:endParaRPr lang="en-US" noProof="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2"/>
          </p:nvPr>
        </p:nvSpPr>
        <p:spPr bwMode="gray"/>
        <p:txBody>
          <a:bodyPr/>
          <a:lstStyle/>
          <a:p>
            <a:pPr algn="l"/>
            <a:r>
              <a:rPr lang="en-US" noProof="0"/>
              <a:t>Conceptstudie westelijke ringweg Mechelen</a:t>
            </a:r>
            <a:endParaRPr lang="en-US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3"/>
          </p:nvPr>
        </p:nvSpPr>
        <p:spPr bwMode="gray"/>
        <p:txBody>
          <a:bodyPr/>
          <a:lstStyle/>
          <a:p>
            <a:fld id="{733122C9-A0B9-462F-8757-0847AD287B63}" type="slidenum">
              <a:rPr lang="en-US" noProof="0" smtClean="0"/>
              <a:pPr/>
              <a:t>‹nr.›</a:t>
            </a:fld>
            <a:endParaRPr lang="en-US" noProof="0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/>
        <p:txBody>
          <a:bodyPr/>
          <a:lstStyle>
            <a:lvl1pPr marL="0" indent="0">
              <a:buNone/>
              <a:defRPr sz="2000"/>
            </a:lvl1pPr>
            <a:lvl2pPr marL="216000" indent="-216000"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1800"/>
            </a:lvl2pPr>
            <a:lvl3pPr>
              <a:defRPr/>
            </a:lvl3pPr>
            <a:lvl4pPr>
              <a:defRPr baseline="0"/>
            </a:lvl4pPr>
            <a:lvl5pPr>
              <a:defRPr/>
            </a:lvl5pPr>
          </a:lstStyle>
          <a:p>
            <a:pPr lvl="0"/>
            <a:r>
              <a:rPr lang="en-US" noProof="0" dirty="0"/>
              <a:t>Text level 1</a:t>
            </a:r>
          </a:p>
          <a:p>
            <a:pPr lvl="1"/>
            <a:r>
              <a:rPr lang="en-US" noProof="0" dirty="0"/>
              <a:t>Text level 2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50824" y="303213"/>
            <a:ext cx="8642351" cy="684212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FontTx/>
              <a:buBlip>
                <a:blip r:embed="rId2"/>
              </a:buBlip>
              <a:defRPr sz="2300" b="1">
                <a:solidFill>
                  <a:schemeClr val="accent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FontTx/>
              <a:buBlip>
                <a:blip r:embed="rId2"/>
              </a:buBlip>
              <a:defRPr sz="2000"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 noProof="0" dirty="0"/>
              <a:t>TITLE</a:t>
            </a:r>
          </a:p>
          <a:p>
            <a:pPr lvl="1"/>
            <a:r>
              <a:rPr lang="en-US" noProof="0" dirty="0"/>
              <a:t>Sub-title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pPr algn="l"/>
            <a:r>
              <a:rPr lang="en-US" noProof="0"/>
              <a:t>09/08/2018</a:t>
            </a:r>
            <a:endParaRPr lang="en-US" noProof="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2"/>
          </p:nvPr>
        </p:nvSpPr>
        <p:spPr bwMode="gray"/>
        <p:txBody>
          <a:bodyPr/>
          <a:lstStyle/>
          <a:p>
            <a:pPr algn="l"/>
            <a:r>
              <a:rPr lang="en-US" noProof="0"/>
              <a:t>Conceptstudie westelijke ringweg Mechelen</a:t>
            </a:r>
            <a:endParaRPr lang="en-US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3"/>
          </p:nvPr>
        </p:nvSpPr>
        <p:spPr bwMode="gray"/>
        <p:txBody>
          <a:bodyPr/>
          <a:lstStyle/>
          <a:p>
            <a:fld id="{733122C9-A0B9-462F-8757-0847AD287B63}" type="slidenum">
              <a:rPr lang="en-US" noProof="0" smtClean="0"/>
              <a:pPr/>
              <a:t>‹nr.›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273847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>
          <a:xfrm>
            <a:off x="250825" y="1492250"/>
            <a:ext cx="4321175" cy="3039270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 baseline="0"/>
            </a:lvl4pPr>
            <a:lvl5pPr>
              <a:defRPr/>
            </a:lvl5pPr>
          </a:lstStyle>
          <a:p>
            <a:pPr lvl="0"/>
            <a:r>
              <a:rPr lang="en-US" noProof="0" dirty="0"/>
              <a:t>Text level 1</a:t>
            </a:r>
          </a:p>
          <a:p>
            <a:pPr lvl="1"/>
            <a:r>
              <a:rPr lang="en-US" noProof="0" dirty="0"/>
              <a:t>Text level 2</a:t>
            </a:r>
          </a:p>
          <a:p>
            <a:pPr lvl="2"/>
            <a:r>
              <a:rPr lang="en-US" noProof="0" dirty="0"/>
              <a:t>Text level 3</a:t>
            </a:r>
          </a:p>
          <a:p>
            <a:pPr lvl="3"/>
            <a:r>
              <a:rPr lang="en-US" noProof="0" dirty="0"/>
              <a:t>Text level 4</a:t>
            </a:r>
          </a:p>
          <a:p>
            <a:pPr lvl="4"/>
            <a:r>
              <a:rPr lang="en-US" noProof="0" dirty="0"/>
              <a:t>Text level 5</a:t>
            </a:r>
          </a:p>
        </p:txBody>
      </p:sp>
      <p:sp>
        <p:nvSpPr>
          <p:cNvPr id="5" name="Espace réservé pour une image  61"/>
          <p:cNvSpPr>
            <a:spLocks noGrp="1"/>
          </p:cNvSpPr>
          <p:nvPr>
            <p:ph type="pic" sz="quarter" idx="25" hasCustomPrompt="1"/>
          </p:nvPr>
        </p:nvSpPr>
        <p:spPr bwMode="gray">
          <a:xfrm>
            <a:off x="5076056" y="1527175"/>
            <a:ext cx="3817118" cy="3004344"/>
          </a:xfrm>
          <a:solidFill>
            <a:schemeClr val="bg2"/>
          </a:solidFill>
        </p:spPr>
        <p:txBody>
          <a:bodyPr lIns="360000" tIns="720000" rIns="36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lvl1pPr>
          </a:lstStyle>
          <a:p>
            <a:r>
              <a:rPr lang="en-US" noProof="0" dirty="0"/>
              <a:t>Select the icon to insert a picture</a:t>
            </a:r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50825" y="303213"/>
            <a:ext cx="8642350" cy="684212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FontTx/>
              <a:buBlip>
                <a:blip r:embed="rId2"/>
              </a:buBlip>
              <a:defRPr sz="2300" b="1">
                <a:solidFill>
                  <a:schemeClr val="accent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FontTx/>
              <a:buBlip>
                <a:blip r:embed="rId2"/>
              </a:buBlip>
              <a:defRPr sz="2000"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 noProof="0" dirty="0"/>
              <a:t>TITLE</a:t>
            </a:r>
          </a:p>
          <a:p>
            <a:pPr lvl="1"/>
            <a:r>
              <a:rPr lang="en-US" noProof="0" dirty="0"/>
              <a:t>Sub-title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26"/>
          </p:nvPr>
        </p:nvSpPr>
        <p:spPr bwMode="gray"/>
        <p:txBody>
          <a:bodyPr/>
          <a:lstStyle/>
          <a:p>
            <a:pPr algn="l"/>
            <a:r>
              <a:rPr lang="en-US" noProof="0"/>
              <a:t>09/08/2018</a:t>
            </a:r>
            <a:endParaRPr lang="en-US" noProof="0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27"/>
          </p:nvPr>
        </p:nvSpPr>
        <p:spPr bwMode="gray"/>
        <p:txBody>
          <a:bodyPr/>
          <a:lstStyle/>
          <a:p>
            <a:pPr algn="l"/>
            <a:r>
              <a:rPr lang="en-US" noProof="0"/>
              <a:t>Conceptstudie westelijke ringweg Mechelen</a:t>
            </a:r>
            <a:endParaRPr lang="en-US" noProof="0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28"/>
          </p:nvPr>
        </p:nvSpPr>
        <p:spPr bwMode="gray"/>
        <p:txBody>
          <a:bodyPr/>
          <a:lstStyle/>
          <a:p>
            <a:fld id="{733122C9-A0B9-462F-8757-0847AD287B63}" type="slidenum">
              <a:rPr lang="en-US" noProof="0" smtClean="0"/>
              <a:pPr/>
              <a:t>‹nr.›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619568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graphique 8"/>
          <p:cNvSpPr>
            <a:spLocks noGrp="1"/>
          </p:cNvSpPr>
          <p:nvPr>
            <p:ph type="chart" sz="quarter" idx="29" hasCustomPrompt="1"/>
          </p:nvPr>
        </p:nvSpPr>
        <p:spPr>
          <a:xfrm>
            <a:off x="5076825" y="1527175"/>
            <a:ext cx="3816350" cy="3005138"/>
          </a:xfrm>
        </p:spPr>
        <p:txBody>
          <a:bodyPr tIns="720000"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noProof="0" dirty="0"/>
              <a:t>Chart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>
          <a:xfrm>
            <a:off x="250825" y="1492250"/>
            <a:ext cx="4321175" cy="3039270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 baseline="0"/>
            </a:lvl4pPr>
            <a:lvl5pPr>
              <a:defRPr/>
            </a:lvl5pPr>
          </a:lstStyle>
          <a:p>
            <a:pPr lvl="0"/>
            <a:r>
              <a:rPr lang="en-US" noProof="0" dirty="0"/>
              <a:t>Text level 1</a:t>
            </a:r>
          </a:p>
          <a:p>
            <a:pPr lvl="1"/>
            <a:r>
              <a:rPr lang="en-US" noProof="0" dirty="0"/>
              <a:t>Text level 2</a:t>
            </a:r>
          </a:p>
          <a:p>
            <a:pPr lvl="2"/>
            <a:r>
              <a:rPr lang="en-US" noProof="0" dirty="0"/>
              <a:t>Text level 3</a:t>
            </a:r>
          </a:p>
          <a:p>
            <a:pPr lvl="3"/>
            <a:r>
              <a:rPr lang="en-US" noProof="0" dirty="0"/>
              <a:t>Text level 4</a:t>
            </a:r>
          </a:p>
          <a:p>
            <a:pPr lvl="4"/>
            <a:r>
              <a:rPr lang="en-US" noProof="0" dirty="0"/>
              <a:t>Text level 5</a:t>
            </a:r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50825" y="303213"/>
            <a:ext cx="8642350" cy="684212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FontTx/>
              <a:buBlip>
                <a:blip r:embed="rId2"/>
              </a:buBlip>
              <a:defRPr sz="2300" b="1">
                <a:solidFill>
                  <a:schemeClr val="accent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FontTx/>
              <a:buBlip>
                <a:blip r:embed="rId2"/>
              </a:buBlip>
              <a:defRPr sz="2000"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 noProof="0" dirty="0"/>
              <a:t>TITLE</a:t>
            </a:r>
          </a:p>
          <a:p>
            <a:pPr lvl="1"/>
            <a:r>
              <a:rPr lang="en-US" noProof="0" dirty="0"/>
              <a:t>Sub-title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26"/>
          </p:nvPr>
        </p:nvSpPr>
        <p:spPr bwMode="gray"/>
        <p:txBody>
          <a:bodyPr/>
          <a:lstStyle/>
          <a:p>
            <a:pPr algn="l"/>
            <a:r>
              <a:rPr lang="en-US" dirty="0"/>
              <a:t>11/02/2019</a:t>
            </a:r>
            <a:endParaRPr lang="en-US" noProof="0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27"/>
          </p:nvPr>
        </p:nvSpPr>
        <p:spPr bwMode="gray"/>
        <p:txBody>
          <a:bodyPr/>
          <a:lstStyle>
            <a:lvl1pPr>
              <a:defRPr/>
            </a:lvl1pPr>
          </a:lstStyle>
          <a:p>
            <a:pPr algn="l"/>
            <a:r>
              <a:rPr lang="nl-BE" dirty="0"/>
              <a:t>Project-MER N171 Fase 3</a:t>
            </a:r>
            <a:endParaRPr lang="en-US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28"/>
          </p:nvPr>
        </p:nvSpPr>
        <p:spPr bwMode="gray"/>
        <p:txBody>
          <a:bodyPr/>
          <a:lstStyle/>
          <a:p>
            <a:fld id="{733122C9-A0B9-462F-8757-0847AD287B63}" type="slidenum">
              <a:rPr lang="en-US" noProof="0" smtClean="0"/>
              <a:pPr/>
              <a:t>‹nr.›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668519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50824" y="303213"/>
            <a:ext cx="8642351" cy="684212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FontTx/>
              <a:buBlip>
                <a:blip r:embed="rId2"/>
              </a:buBlip>
              <a:defRPr sz="2300" b="1">
                <a:solidFill>
                  <a:schemeClr val="accent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FontTx/>
              <a:buBlip>
                <a:blip r:embed="rId2"/>
              </a:buBlip>
              <a:defRPr sz="2000"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 noProof="0" dirty="0"/>
              <a:t>TITLE</a:t>
            </a:r>
          </a:p>
          <a:p>
            <a:pPr lvl="1"/>
            <a:r>
              <a:rPr lang="en-US" noProof="0" dirty="0"/>
              <a:t>Sub-title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pPr algn="l"/>
            <a:r>
              <a:rPr lang="en-US" noProof="0"/>
              <a:t>09/08/2018</a:t>
            </a:r>
            <a:endParaRPr lang="en-US" noProof="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2"/>
          </p:nvPr>
        </p:nvSpPr>
        <p:spPr bwMode="gray"/>
        <p:txBody>
          <a:bodyPr/>
          <a:lstStyle/>
          <a:p>
            <a:pPr algn="l"/>
            <a:r>
              <a:rPr lang="en-US" noProof="0"/>
              <a:t>Conceptstudie westelijke ringweg Mechelen</a:t>
            </a:r>
            <a:endParaRPr lang="en-US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3"/>
          </p:nvPr>
        </p:nvSpPr>
        <p:spPr bwMode="gray"/>
        <p:txBody>
          <a:bodyPr/>
          <a:lstStyle/>
          <a:p>
            <a:fld id="{733122C9-A0B9-462F-8757-0847AD287B63}" type="slidenum">
              <a:rPr lang="en-US" noProof="0" smtClean="0"/>
              <a:pPr/>
              <a:t>‹nr.›</a:t>
            </a:fld>
            <a:endParaRPr lang="en-US" noProof="0" dirty="0"/>
          </a:p>
        </p:txBody>
      </p:sp>
      <p:sp>
        <p:nvSpPr>
          <p:cNvPr id="7" name="Espace réservé pour une image  61"/>
          <p:cNvSpPr>
            <a:spLocks noGrp="1"/>
          </p:cNvSpPr>
          <p:nvPr>
            <p:ph type="pic" sz="quarter" idx="25" hasCustomPrompt="1"/>
          </p:nvPr>
        </p:nvSpPr>
        <p:spPr bwMode="gray">
          <a:xfrm>
            <a:off x="250825" y="1527175"/>
            <a:ext cx="8642349" cy="3004344"/>
          </a:xfrm>
          <a:solidFill>
            <a:schemeClr val="bg2"/>
          </a:solidFill>
        </p:spPr>
        <p:txBody>
          <a:bodyPr lIns="360000" tIns="720000" rIns="36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lvl1pPr>
          </a:lstStyle>
          <a:p>
            <a:r>
              <a:rPr lang="en-US" noProof="0" dirty="0"/>
              <a:t>Select the icon to insert a picture</a:t>
            </a:r>
          </a:p>
        </p:txBody>
      </p:sp>
    </p:spTree>
    <p:extLst>
      <p:ext uri="{BB962C8B-B14F-4D97-AF65-F5344CB8AC3E}">
        <p14:creationId xmlns:p14="http://schemas.microsoft.com/office/powerpoint/2010/main" val="24844938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>
          <a:xfrm>
            <a:off x="252000" y="1492250"/>
            <a:ext cx="2591966" cy="2124000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 baseline="0"/>
            </a:lvl4pPr>
            <a:lvl5pPr>
              <a:defRPr/>
            </a:lvl5pPr>
          </a:lstStyle>
          <a:p>
            <a:pPr lvl="0"/>
            <a:r>
              <a:rPr lang="en-US" noProof="0" dirty="0"/>
              <a:t>Text level 1</a:t>
            </a:r>
          </a:p>
          <a:p>
            <a:pPr lvl="1"/>
            <a:r>
              <a:rPr lang="en-US" noProof="0" dirty="0"/>
              <a:t>Text level 2</a:t>
            </a:r>
          </a:p>
          <a:p>
            <a:pPr lvl="2"/>
            <a:r>
              <a:rPr lang="en-US" noProof="0" dirty="0"/>
              <a:t>Text level 3</a:t>
            </a:r>
          </a:p>
          <a:p>
            <a:pPr lvl="3"/>
            <a:r>
              <a:rPr lang="en-US" noProof="0" dirty="0"/>
              <a:t>Text level 4</a:t>
            </a:r>
          </a:p>
          <a:p>
            <a:pPr lvl="4"/>
            <a:r>
              <a:rPr lang="en-US" noProof="0" dirty="0"/>
              <a:t>Text level 5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316279" y="3659127"/>
            <a:ext cx="2484000" cy="864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Text</a:t>
            </a:r>
          </a:p>
        </p:txBody>
      </p:sp>
      <p:sp>
        <p:nvSpPr>
          <p:cNvPr id="7" name="Espace réservé du contenu 2"/>
          <p:cNvSpPr>
            <a:spLocks noGrp="1"/>
          </p:cNvSpPr>
          <p:nvPr>
            <p:ph idx="11" hasCustomPrompt="1"/>
          </p:nvPr>
        </p:nvSpPr>
        <p:spPr bwMode="gray">
          <a:xfrm>
            <a:off x="3276017" y="1492249"/>
            <a:ext cx="2591966" cy="2124000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 baseline="0"/>
            </a:lvl4pPr>
            <a:lvl5pPr>
              <a:defRPr/>
            </a:lvl5pPr>
          </a:lstStyle>
          <a:p>
            <a:pPr lvl="0"/>
            <a:r>
              <a:rPr lang="en-US" noProof="0" dirty="0"/>
              <a:t>Text level 1</a:t>
            </a:r>
          </a:p>
          <a:p>
            <a:pPr lvl="1"/>
            <a:r>
              <a:rPr lang="en-US" noProof="0" dirty="0"/>
              <a:t>Text level 2</a:t>
            </a:r>
          </a:p>
          <a:p>
            <a:pPr lvl="2"/>
            <a:r>
              <a:rPr lang="en-US" noProof="0" dirty="0"/>
              <a:t>Text level 3</a:t>
            </a:r>
          </a:p>
          <a:p>
            <a:pPr lvl="3"/>
            <a:r>
              <a:rPr lang="en-US" noProof="0" dirty="0"/>
              <a:t>Text level 4</a:t>
            </a:r>
          </a:p>
          <a:p>
            <a:pPr lvl="4"/>
            <a:r>
              <a:rPr lang="en-US" noProof="0" dirty="0"/>
              <a:t>Text level 5</a:t>
            </a:r>
          </a:p>
        </p:txBody>
      </p:sp>
      <p:sp>
        <p:nvSpPr>
          <p:cNvPr id="8" name="Espace réservé du texte 5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3330000" y="3659127"/>
            <a:ext cx="2484000" cy="8640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Text</a:t>
            </a:r>
          </a:p>
        </p:txBody>
      </p:sp>
      <p:sp>
        <p:nvSpPr>
          <p:cNvPr id="9" name="Espace réservé du contenu 2"/>
          <p:cNvSpPr>
            <a:spLocks noGrp="1"/>
          </p:cNvSpPr>
          <p:nvPr>
            <p:ph idx="13" hasCustomPrompt="1"/>
          </p:nvPr>
        </p:nvSpPr>
        <p:spPr bwMode="gray">
          <a:xfrm>
            <a:off x="6301209" y="1492250"/>
            <a:ext cx="2591966" cy="2124000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 baseline="0"/>
            </a:lvl4pPr>
            <a:lvl5pPr>
              <a:defRPr/>
            </a:lvl5pPr>
          </a:lstStyle>
          <a:p>
            <a:pPr lvl="0"/>
            <a:r>
              <a:rPr lang="en-US" noProof="0" dirty="0"/>
              <a:t>Text level 1</a:t>
            </a:r>
          </a:p>
          <a:p>
            <a:pPr lvl="1"/>
            <a:r>
              <a:rPr lang="en-US" noProof="0" dirty="0"/>
              <a:t>Text level 2</a:t>
            </a:r>
          </a:p>
          <a:p>
            <a:pPr lvl="2"/>
            <a:r>
              <a:rPr lang="en-US" noProof="0" dirty="0"/>
              <a:t>Text level 3</a:t>
            </a:r>
          </a:p>
          <a:p>
            <a:pPr lvl="3"/>
            <a:r>
              <a:rPr lang="en-US" noProof="0" dirty="0"/>
              <a:t>Text level 4</a:t>
            </a:r>
          </a:p>
          <a:p>
            <a:pPr lvl="4"/>
            <a:r>
              <a:rPr lang="en-US" noProof="0" dirty="0"/>
              <a:t>Text level 5</a:t>
            </a:r>
          </a:p>
        </p:txBody>
      </p:sp>
      <p:sp>
        <p:nvSpPr>
          <p:cNvPr id="10" name="Espace réservé du texte 5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6355192" y="3659127"/>
            <a:ext cx="2484000" cy="86400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Text</a:t>
            </a:r>
          </a:p>
        </p:txBody>
      </p:sp>
      <p:sp>
        <p:nvSpPr>
          <p:cNvPr id="11" name="Espace réservé du texte 4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50825" y="303213"/>
            <a:ext cx="8642350" cy="684212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FontTx/>
              <a:buBlip>
                <a:blip r:embed="rId2"/>
              </a:buBlip>
              <a:defRPr sz="2300" b="1">
                <a:solidFill>
                  <a:schemeClr val="accent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FontTx/>
              <a:buBlip>
                <a:blip r:embed="rId2"/>
              </a:buBlip>
              <a:defRPr sz="2000"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 noProof="0" dirty="0"/>
              <a:t>TITLE</a:t>
            </a:r>
          </a:p>
          <a:p>
            <a:pPr lvl="1"/>
            <a:r>
              <a:rPr lang="en-US" noProof="0" dirty="0"/>
              <a:t>Sub-title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6"/>
          </p:nvPr>
        </p:nvSpPr>
        <p:spPr bwMode="gray"/>
        <p:txBody>
          <a:bodyPr/>
          <a:lstStyle/>
          <a:p>
            <a:pPr algn="l"/>
            <a:r>
              <a:rPr lang="en-US" noProof="0"/>
              <a:t>09/08/2018</a:t>
            </a:r>
            <a:endParaRPr lang="en-US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7"/>
          </p:nvPr>
        </p:nvSpPr>
        <p:spPr bwMode="gray"/>
        <p:txBody>
          <a:bodyPr/>
          <a:lstStyle/>
          <a:p>
            <a:pPr algn="l"/>
            <a:r>
              <a:rPr lang="en-US" noProof="0"/>
              <a:t>Conceptstudie westelijke ringweg Mechelen</a:t>
            </a:r>
            <a:endParaRPr lang="en-US" noProof="0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fld id="{733122C9-A0B9-462F-8757-0847AD287B63}" type="slidenum">
              <a:rPr lang="en-US" noProof="0" smtClean="0"/>
              <a:pPr/>
              <a:t>‹nr.›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73613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lue Line Top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0000"/>
            <a:ext cx="1440000" cy="360000"/>
          </a:xfrm>
          <a:prstGeom prst="rect">
            <a:avLst/>
          </a:prstGeom>
        </p:spPr>
      </p:pic>
      <p:pic>
        <p:nvPicPr>
          <p:cNvPr id="11" name="Blue Line Bottom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48000"/>
            <a:ext cx="1440000" cy="360000"/>
          </a:xfrm>
          <a:prstGeom prst="rect">
            <a:avLst/>
          </a:prstGeom>
        </p:spPr>
      </p:pic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0399" y="1868400"/>
            <a:ext cx="8140363" cy="323165"/>
          </a:xfrm>
        </p:spPr>
        <p:txBody>
          <a:bodyPr wrap="square" lIns="0" tIns="0" rIns="0" bIns="0">
            <a:noAutofit/>
          </a:bodyPr>
          <a:lstStyle>
            <a:lvl1pPr marL="0" indent="0" algn="l">
              <a:buNone/>
              <a:defRPr sz="21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Date</a:t>
            </a:r>
          </a:p>
        </p:txBody>
      </p:sp>
      <p:sp>
        <p:nvSpPr>
          <p:cNvPr id="16" name="Title 2"/>
          <p:cNvSpPr>
            <a:spLocks noGrp="1"/>
          </p:cNvSpPr>
          <p:nvPr>
            <p:ph type="title"/>
          </p:nvPr>
        </p:nvSpPr>
        <p:spPr>
          <a:xfrm>
            <a:off x="500400" y="838800"/>
            <a:ext cx="8140363" cy="968400"/>
          </a:xfrm>
        </p:spPr>
        <p:txBody>
          <a:bodyPr anchor="b" anchorCtr="0"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21" name="Flux Blue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507" y="4512217"/>
            <a:ext cx="8126985" cy="12698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A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ver White Left"/>
          <p:cNvSpPr/>
          <p:nvPr userDrawn="1"/>
        </p:nvSpPr>
        <p:spPr bwMode="gray">
          <a:xfrm>
            <a:off x="0" y="-6056"/>
            <a:ext cx="6192180" cy="514796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Background right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333"/>
          <a:stretch/>
        </p:blipFill>
        <p:spPr>
          <a:xfrm>
            <a:off x="7985760" y="0"/>
            <a:ext cx="1158240" cy="5143500"/>
          </a:xfrm>
          <a:prstGeom prst="rect">
            <a:avLst/>
          </a:prstGeom>
        </p:spPr>
      </p:pic>
      <p:sp>
        <p:nvSpPr>
          <p:cNvPr id="20" name="Blue Line Top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0" y="360000"/>
            <a:ext cx="1440000" cy="360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3">
                    <a:alpha val="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 </a:t>
            </a:r>
          </a:p>
        </p:txBody>
      </p:sp>
      <p:sp>
        <p:nvSpPr>
          <p:cNvPr id="22" name="Blue Line Bottom"/>
          <p:cNvSpPr>
            <a:spLocks noGrp="1"/>
          </p:cNvSpPr>
          <p:nvPr>
            <p:ph type="body" sz="quarter" idx="33" hasCustomPrompt="1"/>
          </p:nvPr>
        </p:nvSpPr>
        <p:spPr bwMode="gray">
          <a:xfrm>
            <a:off x="0" y="2952000"/>
            <a:ext cx="1440000" cy="360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3">
                    <a:alpha val="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 </a:t>
            </a:r>
          </a:p>
        </p:txBody>
      </p:sp>
      <p:sp>
        <p:nvSpPr>
          <p:cNvPr id="2" name="Chapter Title"/>
          <p:cNvSpPr>
            <a:spLocks noGrp="1"/>
          </p:cNvSpPr>
          <p:nvPr>
            <p:ph type="title" hasCustomPrompt="1"/>
          </p:nvPr>
        </p:nvSpPr>
        <p:spPr>
          <a:xfrm>
            <a:off x="507600" y="2016000"/>
            <a:ext cx="5364000" cy="1080000"/>
          </a:xfr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defRPr lang="en-GB" sz="3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</a:pPr>
            <a:r>
              <a:rPr lang="en-US" dirty="0"/>
              <a:t>Chapter title</a:t>
            </a:r>
            <a:endParaRPr lang="en-GB" dirty="0"/>
          </a:p>
        </p:txBody>
      </p:sp>
      <p:sp>
        <p:nvSpPr>
          <p:cNvPr id="14" name="Date Placeholder 1"/>
          <p:cNvSpPr>
            <a:spLocks noGrp="1"/>
          </p:cNvSpPr>
          <p:nvPr>
            <p:ph type="dt" sz="half" idx="19"/>
          </p:nvPr>
        </p:nvSpPr>
        <p:spPr>
          <a:xfrm>
            <a:off x="511200" y="4893469"/>
            <a:ext cx="892448" cy="250032"/>
          </a:xfrm>
        </p:spPr>
        <p:txBody>
          <a:bodyPr/>
          <a:lstStyle/>
          <a:p>
            <a:pPr algn="l"/>
            <a:r>
              <a:rPr lang="en-US" noProof="0"/>
              <a:t>09/08/2018</a:t>
            </a:r>
            <a:endParaRPr lang="en-US" noProof="0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20"/>
          </p:nvPr>
        </p:nvSpPr>
        <p:spPr>
          <a:xfrm>
            <a:off x="1439652" y="4893469"/>
            <a:ext cx="6804236" cy="250032"/>
          </a:xfrm>
        </p:spPr>
        <p:txBody>
          <a:bodyPr/>
          <a:lstStyle/>
          <a:p>
            <a:pPr algn="l"/>
            <a:r>
              <a:rPr lang="en-US" noProof="0"/>
              <a:t>Conceptstudie westelijke ringweg Mechelen</a:t>
            </a:r>
            <a:endParaRPr lang="en-US" noProof="0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21"/>
          </p:nvPr>
        </p:nvSpPr>
        <p:spPr>
          <a:xfrm>
            <a:off x="8243891" y="4893469"/>
            <a:ext cx="360558" cy="250031"/>
          </a:xfrm>
        </p:spPr>
        <p:txBody>
          <a:bodyPr/>
          <a:lstStyle/>
          <a:p>
            <a:fld id="{733122C9-A0B9-462F-8757-0847AD287B63}" type="slidenum">
              <a:rPr lang="en-US" noProof="0" smtClean="0"/>
              <a:pPr/>
              <a:t>‹nr.›</a:t>
            </a:fld>
            <a:endParaRPr lang="en-US" noProof="0" dirty="0"/>
          </a:p>
        </p:txBody>
      </p:sp>
      <p:pic>
        <p:nvPicPr>
          <p:cNvPr id="18" name="Flux Blue on White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507" y="4532998"/>
            <a:ext cx="8126985" cy="12698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735546"/>
            <a:ext cx="1661304" cy="128789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hapter A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ver White Left"/>
          <p:cNvSpPr/>
          <p:nvPr userDrawn="1"/>
        </p:nvSpPr>
        <p:spPr bwMode="gray">
          <a:xfrm>
            <a:off x="0" y="-6056"/>
            <a:ext cx="6192180" cy="514796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Background right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333"/>
          <a:stretch/>
        </p:blipFill>
        <p:spPr>
          <a:xfrm>
            <a:off x="7985760" y="0"/>
            <a:ext cx="1158240" cy="5143500"/>
          </a:xfrm>
          <a:prstGeom prst="rect">
            <a:avLst/>
          </a:prstGeom>
        </p:spPr>
      </p:pic>
      <p:sp>
        <p:nvSpPr>
          <p:cNvPr id="20" name="Blue Line Top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0" y="360000"/>
            <a:ext cx="1440000" cy="360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3">
                    <a:alpha val="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 </a:t>
            </a:r>
          </a:p>
        </p:txBody>
      </p:sp>
      <p:sp>
        <p:nvSpPr>
          <p:cNvPr id="22" name="Blue Line Bottom"/>
          <p:cNvSpPr>
            <a:spLocks noGrp="1"/>
          </p:cNvSpPr>
          <p:nvPr>
            <p:ph type="body" sz="quarter" idx="33" hasCustomPrompt="1"/>
          </p:nvPr>
        </p:nvSpPr>
        <p:spPr bwMode="gray">
          <a:xfrm>
            <a:off x="0" y="2952000"/>
            <a:ext cx="1440000" cy="360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3">
                    <a:alpha val="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 </a:t>
            </a:r>
          </a:p>
        </p:txBody>
      </p:sp>
      <p:sp>
        <p:nvSpPr>
          <p:cNvPr id="2" name="Chapter Title"/>
          <p:cNvSpPr>
            <a:spLocks noGrp="1"/>
          </p:cNvSpPr>
          <p:nvPr>
            <p:ph type="title" hasCustomPrompt="1"/>
          </p:nvPr>
        </p:nvSpPr>
        <p:spPr>
          <a:xfrm>
            <a:off x="507600" y="2016000"/>
            <a:ext cx="5364000" cy="1080000"/>
          </a:xfr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defRPr lang="en-GB" sz="3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</a:pPr>
            <a:r>
              <a:rPr lang="en-US" dirty="0"/>
              <a:t>Chapter title</a:t>
            </a:r>
            <a:endParaRPr lang="en-GB" dirty="0"/>
          </a:p>
        </p:txBody>
      </p:sp>
      <p:sp>
        <p:nvSpPr>
          <p:cNvPr id="14" name="Date Placeholder 1"/>
          <p:cNvSpPr>
            <a:spLocks noGrp="1"/>
          </p:cNvSpPr>
          <p:nvPr>
            <p:ph type="dt" sz="half" idx="19"/>
          </p:nvPr>
        </p:nvSpPr>
        <p:spPr>
          <a:xfrm>
            <a:off x="511200" y="4893469"/>
            <a:ext cx="892448" cy="250032"/>
          </a:xfrm>
        </p:spPr>
        <p:txBody>
          <a:bodyPr/>
          <a:lstStyle/>
          <a:p>
            <a:pPr algn="l"/>
            <a:r>
              <a:rPr lang="en-US" noProof="0"/>
              <a:t>09/08/2018</a:t>
            </a:r>
            <a:endParaRPr lang="en-US" noProof="0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20"/>
          </p:nvPr>
        </p:nvSpPr>
        <p:spPr>
          <a:xfrm>
            <a:off x="1439652" y="4893469"/>
            <a:ext cx="6804236" cy="250032"/>
          </a:xfrm>
        </p:spPr>
        <p:txBody>
          <a:bodyPr/>
          <a:lstStyle/>
          <a:p>
            <a:pPr algn="l"/>
            <a:r>
              <a:rPr lang="en-US" noProof="0"/>
              <a:t>Conceptstudie westelijke ringweg Mechelen</a:t>
            </a:r>
            <a:endParaRPr lang="en-US" noProof="0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21"/>
          </p:nvPr>
        </p:nvSpPr>
        <p:spPr>
          <a:xfrm>
            <a:off x="8243891" y="4893469"/>
            <a:ext cx="360558" cy="250031"/>
          </a:xfrm>
        </p:spPr>
        <p:txBody>
          <a:bodyPr/>
          <a:lstStyle/>
          <a:p>
            <a:fld id="{733122C9-A0B9-462F-8757-0847AD287B63}" type="slidenum">
              <a:rPr lang="en-US" noProof="0" smtClean="0"/>
              <a:pPr/>
              <a:t>‹nr.›</a:t>
            </a:fld>
            <a:endParaRPr lang="en-US" noProof="0" dirty="0"/>
          </a:p>
        </p:txBody>
      </p:sp>
      <p:pic>
        <p:nvPicPr>
          <p:cNvPr id="18" name="Flux Blue on White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507" y="4532998"/>
            <a:ext cx="8126985" cy="12698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735546"/>
            <a:ext cx="1996613" cy="128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115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hapter A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ver White Left"/>
          <p:cNvSpPr/>
          <p:nvPr userDrawn="1"/>
        </p:nvSpPr>
        <p:spPr bwMode="gray">
          <a:xfrm>
            <a:off x="0" y="-6056"/>
            <a:ext cx="6192180" cy="514796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Background right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333"/>
          <a:stretch/>
        </p:blipFill>
        <p:spPr>
          <a:xfrm>
            <a:off x="7985760" y="0"/>
            <a:ext cx="1158240" cy="5143500"/>
          </a:xfrm>
          <a:prstGeom prst="rect">
            <a:avLst/>
          </a:prstGeom>
        </p:spPr>
      </p:pic>
      <p:sp>
        <p:nvSpPr>
          <p:cNvPr id="20" name="Blue Line Top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0" y="360000"/>
            <a:ext cx="1440000" cy="360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3">
                    <a:alpha val="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 </a:t>
            </a:r>
          </a:p>
        </p:txBody>
      </p:sp>
      <p:sp>
        <p:nvSpPr>
          <p:cNvPr id="22" name="Blue Line Bottom"/>
          <p:cNvSpPr>
            <a:spLocks noGrp="1"/>
          </p:cNvSpPr>
          <p:nvPr>
            <p:ph type="body" sz="quarter" idx="33" hasCustomPrompt="1"/>
          </p:nvPr>
        </p:nvSpPr>
        <p:spPr bwMode="gray">
          <a:xfrm>
            <a:off x="0" y="2952000"/>
            <a:ext cx="1440000" cy="360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3">
                    <a:alpha val="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 </a:t>
            </a:r>
          </a:p>
        </p:txBody>
      </p:sp>
      <p:sp>
        <p:nvSpPr>
          <p:cNvPr id="2" name="Chapter Title"/>
          <p:cNvSpPr>
            <a:spLocks noGrp="1"/>
          </p:cNvSpPr>
          <p:nvPr>
            <p:ph type="title" hasCustomPrompt="1"/>
          </p:nvPr>
        </p:nvSpPr>
        <p:spPr>
          <a:xfrm>
            <a:off x="507600" y="2016000"/>
            <a:ext cx="5364000" cy="1080000"/>
          </a:xfr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defRPr lang="en-GB" sz="3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</a:pPr>
            <a:r>
              <a:rPr lang="en-US" dirty="0"/>
              <a:t>Chapter title</a:t>
            </a:r>
            <a:endParaRPr lang="en-GB" dirty="0"/>
          </a:p>
        </p:txBody>
      </p:sp>
      <p:sp>
        <p:nvSpPr>
          <p:cNvPr id="14" name="Date Placeholder 1"/>
          <p:cNvSpPr>
            <a:spLocks noGrp="1"/>
          </p:cNvSpPr>
          <p:nvPr>
            <p:ph type="dt" sz="half" idx="19"/>
          </p:nvPr>
        </p:nvSpPr>
        <p:spPr>
          <a:xfrm>
            <a:off x="511200" y="4893469"/>
            <a:ext cx="892448" cy="250032"/>
          </a:xfrm>
        </p:spPr>
        <p:txBody>
          <a:bodyPr/>
          <a:lstStyle/>
          <a:p>
            <a:pPr algn="l"/>
            <a:r>
              <a:rPr lang="en-US" noProof="0"/>
              <a:t>09/08/2018</a:t>
            </a:r>
            <a:endParaRPr lang="en-US" noProof="0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20"/>
          </p:nvPr>
        </p:nvSpPr>
        <p:spPr>
          <a:xfrm>
            <a:off x="1439652" y="4893469"/>
            <a:ext cx="6804236" cy="250032"/>
          </a:xfrm>
        </p:spPr>
        <p:txBody>
          <a:bodyPr/>
          <a:lstStyle/>
          <a:p>
            <a:pPr algn="l"/>
            <a:r>
              <a:rPr lang="en-US" noProof="0"/>
              <a:t>Conceptstudie westelijke ringweg Mechelen</a:t>
            </a:r>
            <a:endParaRPr lang="en-US" noProof="0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21"/>
          </p:nvPr>
        </p:nvSpPr>
        <p:spPr>
          <a:xfrm>
            <a:off x="8243891" y="4893469"/>
            <a:ext cx="360558" cy="250031"/>
          </a:xfrm>
        </p:spPr>
        <p:txBody>
          <a:bodyPr/>
          <a:lstStyle/>
          <a:p>
            <a:fld id="{733122C9-A0B9-462F-8757-0847AD287B63}" type="slidenum">
              <a:rPr lang="en-US" noProof="0" smtClean="0"/>
              <a:pPr/>
              <a:t>‹nr.›</a:t>
            </a:fld>
            <a:endParaRPr lang="en-US" noProof="0" dirty="0"/>
          </a:p>
        </p:txBody>
      </p:sp>
      <p:pic>
        <p:nvPicPr>
          <p:cNvPr id="18" name="Flux Blue on White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507" y="4532998"/>
            <a:ext cx="8126985" cy="12698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743798"/>
            <a:ext cx="1950889" cy="128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769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hapter A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ver White Left"/>
          <p:cNvSpPr/>
          <p:nvPr userDrawn="1"/>
        </p:nvSpPr>
        <p:spPr bwMode="gray">
          <a:xfrm>
            <a:off x="0" y="-6056"/>
            <a:ext cx="6192180" cy="514796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Blue Line Top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0" y="360000"/>
            <a:ext cx="1440000" cy="360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3">
                    <a:alpha val="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 </a:t>
            </a:r>
          </a:p>
        </p:txBody>
      </p:sp>
      <p:sp>
        <p:nvSpPr>
          <p:cNvPr id="22" name="Blue Line Bottom"/>
          <p:cNvSpPr>
            <a:spLocks noGrp="1"/>
          </p:cNvSpPr>
          <p:nvPr>
            <p:ph type="body" sz="quarter" idx="33" hasCustomPrompt="1"/>
          </p:nvPr>
        </p:nvSpPr>
        <p:spPr bwMode="gray">
          <a:xfrm>
            <a:off x="0" y="2952000"/>
            <a:ext cx="1440000" cy="360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3">
                    <a:alpha val="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 </a:t>
            </a:r>
          </a:p>
        </p:txBody>
      </p:sp>
      <p:sp>
        <p:nvSpPr>
          <p:cNvPr id="2" name="Chapter Title"/>
          <p:cNvSpPr>
            <a:spLocks noGrp="1"/>
          </p:cNvSpPr>
          <p:nvPr>
            <p:ph type="title" hasCustomPrompt="1"/>
          </p:nvPr>
        </p:nvSpPr>
        <p:spPr>
          <a:xfrm>
            <a:off x="507600" y="2016000"/>
            <a:ext cx="5364000" cy="1080000"/>
          </a:xfr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defRPr lang="en-GB" sz="3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</a:pPr>
            <a:r>
              <a:rPr lang="en-US" dirty="0"/>
              <a:t>Chapter title</a:t>
            </a:r>
            <a:endParaRPr lang="en-GB" dirty="0"/>
          </a:p>
        </p:txBody>
      </p:sp>
      <p:sp>
        <p:nvSpPr>
          <p:cNvPr id="14" name="Date Placeholder 1"/>
          <p:cNvSpPr>
            <a:spLocks noGrp="1"/>
          </p:cNvSpPr>
          <p:nvPr>
            <p:ph type="dt" sz="half" idx="19"/>
          </p:nvPr>
        </p:nvSpPr>
        <p:spPr>
          <a:xfrm>
            <a:off x="511200" y="4893469"/>
            <a:ext cx="892448" cy="250032"/>
          </a:xfrm>
        </p:spPr>
        <p:txBody>
          <a:bodyPr/>
          <a:lstStyle/>
          <a:p>
            <a:pPr algn="l"/>
            <a:r>
              <a:rPr lang="en-US" noProof="0"/>
              <a:t>09/08/2018</a:t>
            </a:r>
            <a:endParaRPr lang="en-US" noProof="0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20"/>
          </p:nvPr>
        </p:nvSpPr>
        <p:spPr>
          <a:xfrm>
            <a:off x="1439652" y="4893469"/>
            <a:ext cx="6804236" cy="250032"/>
          </a:xfrm>
        </p:spPr>
        <p:txBody>
          <a:bodyPr/>
          <a:lstStyle/>
          <a:p>
            <a:pPr algn="l"/>
            <a:r>
              <a:rPr lang="en-US" noProof="0"/>
              <a:t>Conceptstudie westelijke ringweg Mechelen</a:t>
            </a:r>
            <a:endParaRPr lang="en-US" noProof="0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21"/>
          </p:nvPr>
        </p:nvSpPr>
        <p:spPr>
          <a:xfrm>
            <a:off x="8243891" y="4893469"/>
            <a:ext cx="360558" cy="250031"/>
          </a:xfrm>
        </p:spPr>
        <p:txBody>
          <a:bodyPr/>
          <a:lstStyle/>
          <a:p>
            <a:fld id="{733122C9-A0B9-462F-8757-0847AD287B63}" type="slidenum">
              <a:rPr lang="en-US" noProof="0" smtClean="0"/>
              <a:pPr/>
              <a:t>‹nr.›</a:t>
            </a:fld>
            <a:endParaRPr lang="en-US" noProof="0" dirty="0"/>
          </a:p>
        </p:txBody>
      </p:sp>
      <p:pic>
        <p:nvPicPr>
          <p:cNvPr id="18" name="Flux Blue on White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507" y="4532998"/>
            <a:ext cx="8126985" cy="12698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735546"/>
            <a:ext cx="2141406" cy="128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377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hapter A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ver White Left"/>
          <p:cNvSpPr/>
          <p:nvPr userDrawn="1"/>
        </p:nvSpPr>
        <p:spPr bwMode="gray">
          <a:xfrm>
            <a:off x="0" y="-6056"/>
            <a:ext cx="6192180" cy="514796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Background right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333"/>
          <a:stretch/>
        </p:blipFill>
        <p:spPr>
          <a:xfrm>
            <a:off x="7985760" y="0"/>
            <a:ext cx="1158240" cy="5143500"/>
          </a:xfrm>
          <a:prstGeom prst="rect">
            <a:avLst/>
          </a:prstGeom>
        </p:spPr>
      </p:pic>
      <p:sp>
        <p:nvSpPr>
          <p:cNvPr id="20" name="Blue Line Top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0" y="360000"/>
            <a:ext cx="1440000" cy="360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3">
                    <a:alpha val="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 </a:t>
            </a:r>
          </a:p>
        </p:txBody>
      </p:sp>
      <p:sp>
        <p:nvSpPr>
          <p:cNvPr id="22" name="Blue Line Bottom"/>
          <p:cNvSpPr>
            <a:spLocks noGrp="1"/>
          </p:cNvSpPr>
          <p:nvPr>
            <p:ph type="body" sz="quarter" idx="33" hasCustomPrompt="1"/>
          </p:nvPr>
        </p:nvSpPr>
        <p:spPr bwMode="gray">
          <a:xfrm>
            <a:off x="0" y="2952000"/>
            <a:ext cx="1440000" cy="360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3">
                    <a:alpha val="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 </a:t>
            </a:r>
          </a:p>
        </p:txBody>
      </p:sp>
      <p:sp>
        <p:nvSpPr>
          <p:cNvPr id="2" name="Chapter Title"/>
          <p:cNvSpPr>
            <a:spLocks noGrp="1"/>
          </p:cNvSpPr>
          <p:nvPr>
            <p:ph type="title" hasCustomPrompt="1"/>
          </p:nvPr>
        </p:nvSpPr>
        <p:spPr>
          <a:xfrm>
            <a:off x="507600" y="2016000"/>
            <a:ext cx="5364000" cy="1080000"/>
          </a:xfr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defRPr lang="en-GB" sz="3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</a:pPr>
            <a:r>
              <a:rPr lang="en-US" dirty="0"/>
              <a:t>Chapter title</a:t>
            </a:r>
            <a:endParaRPr lang="en-GB" dirty="0"/>
          </a:p>
        </p:txBody>
      </p:sp>
      <p:sp>
        <p:nvSpPr>
          <p:cNvPr id="14" name="Date Placeholder 1"/>
          <p:cNvSpPr>
            <a:spLocks noGrp="1"/>
          </p:cNvSpPr>
          <p:nvPr>
            <p:ph type="dt" sz="half" idx="19"/>
          </p:nvPr>
        </p:nvSpPr>
        <p:spPr>
          <a:xfrm>
            <a:off x="511200" y="4893469"/>
            <a:ext cx="892448" cy="250032"/>
          </a:xfrm>
        </p:spPr>
        <p:txBody>
          <a:bodyPr/>
          <a:lstStyle/>
          <a:p>
            <a:pPr algn="l"/>
            <a:r>
              <a:rPr lang="en-US" noProof="0"/>
              <a:t>09/08/2018</a:t>
            </a:r>
            <a:endParaRPr lang="en-US" noProof="0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20"/>
          </p:nvPr>
        </p:nvSpPr>
        <p:spPr>
          <a:xfrm>
            <a:off x="1439652" y="4893469"/>
            <a:ext cx="6804236" cy="250032"/>
          </a:xfrm>
        </p:spPr>
        <p:txBody>
          <a:bodyPr/>
          <a:lstStyle/>
          <a:p>
            <a:pPr algn="l"/>
            <a:r>
              <a:rPr lang="en-US" noProof="0"/>
              <a:t>Conceptstudie westelijke ringweg Mechelen</a:t>
            </a:r>
            <a:endParaRPr lang="en-US" noProof="0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21"/>
          </p:nvPr>
        </p:nvSpPr>
        <p:spPr>
          <a:xfrm>
            <a:off x="8243891" y="4893469"/>
            <a:ext cx="360558" cy="250031"/>
          </a:xfrm>
        </p:spPr>
        <p:txBody>
          <a:bodyPr/>
          <a:lstStyle/>
          <a:p>
            <a:fld id="{733122C9-A0B9-462F-8757-0847AD287B63}" type="slidenum">
              <a:rPr lang="en-US" noProof="0" smtClean="0"/>
              <a:pPr/>
              <a:t>‹nr.›</a:t>
            </a:fld>
            <a:endParaRPr lang="en-US" noProof="0" dirty="0"/>
          </a:p>
        </p:txBody>
      </p:sp>
      <p:pic>
        <p:nvPicPr>
          <p:cNvPr id="18" name="Flux Blue on White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507" y="4532998"/>
            <a:ext cx="8126985" cy="12698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735546"/>
            <a:ext cx="1882303" cy="128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045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hapter A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ver White Left"/>
          <p:cNvSpPr/>
          <p:nvPr userDrawn="1"/>
        </p:nvSpPr>
        <p:spPr bwMode="gray">
          <a:xfrm>
            <a:off x="0" y="-6056"/>
            <a:ext cx="6192180" cy="514796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Background right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333"/>
          <a:stretch/>
        </p:blipFill>
        <p:spPr>
          <a:xfrm>
            <a:off x="7985760" y="0"/>
            <a:ext cx="1158240" cy="5143500"/>
          </a:xfrm>
          <a:prstGeom prst="rect">
            <a:avLst/>
          </a:prstGeom>
        </p:spPr>
      </p:pic>
      <p:sp>
        <p:nvSpPr>
          <p:cNvPr id="20" name="Blue Line Top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0" y="360000"/>
            <a:ext cx="1440000" cy="360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3">
                    <a:alpha val="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 </a:t>
            </a:r>
          </a:p>
        </p:txBody>
      </p:sp>
      <p:sp>
        <p:nvSpPr>
          <p:cNvPr id="22" name="Blue Line Bottom"/>
          <p:cNvSpPr>
            <a:spLocks noGrp="1"/>
          </p:cNvSpPr>
          <p:nvPr>
            <p:ph type="body" sz="quarter" idx="33" hasCustomPrompt="1"/>
          </p:nvPr>
        </p:nvSpPr>
        <p:spPr bwMode="gray">
          <a:xfrm>
            <a:off x="0" y="2952000"/>
            <a:ext cx="1440000" cy="360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3">
                    <a:alpha val="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 </a:t>
            </a:r>
          </a:p>
        </p:txBody>
      </p:sp>
      <p:sp>
        <p:nvSpPr>
          <p:cNvPr id="2" name="Chapter Title"/>
          <p:cNvSpPr>
            <a:spLocks noGrp="1"/>
          </p:cNvSpPr>
          <p:nvPr>
            <p:ph type="title" hasCustomPrompt="1"/>
          </p:nvPr>
        </p:nvSpPr>
        <p:spPr>
          <a:xfrm>
            <a:off x="507600" y="2016000"/>
            <a:ext cx="5364000" cy="1080000"/>
          </a:xfr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defRPr lang="en-GB" sz="3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</a:pPr>
            <a:r>
              <a:rPr lang="en-US" dirty="0"/>
              <a:t>Chapter title</a:t>
            </a:r>
            <a:endParaRPr lang="en-GB" dirty="0"/>
          </a:p>
        </p:txBody>
      </p:sp>
      <p:sp>
        <p:nvSpPr>
          <p:cNvPr id="14" name="Date Placeholder 1"/>
          <p:cNvSpPr>
            <a:spLocks noGrp="1"/>
          </p:cNvSpPr>
          <p:nvPr>
            <p:ph type="dt" sz="half" idx="19"/>
          </p:nvPr>
        </p:nvSpPr>
        <p:spPr>
          <a:xfrm>
            <a:off x="511200" y="4893469"/>
            <a:ext cx="892448" cy="250032"/>
          </a:xfrm>
        </p:spPr>
        <p:txBody>
          <a:bodyPr/>
          <a:lstStyle/>
          <a:p>
            <a:pPr algn="l"/>
            <a:r>
              <a:rPr lang="en-US" noProof="0"/>
              <a:t>09/08/2018</a:t>
            </a:r>
            <a:endParaRPr lang="en-US" noProof="0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20"/>
          </p:nvPr>
        </p:nvSpPr>
        <p:spPr>
          <a:xfrm>
            <a:off x="1439652" y="4893469"/>
            <a:ext cx="6804236" cy="250032"/>
          </a:xfrm>
        </p:spPr>
        <p:txBody>
          <a:bodyPr/>
          <a:lstStyle/>
          <a:p>
            <a:pPr algn="l"/>
            <a:r>
              <a:rPr lang="en-US" noProof="0"/>
              <a:t>Conceptstudie westelijke ringweg Mechelen</a:t>
            </a:r>
            <a:endParaRPr lang="en-US" noProof="0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21"/>
          </p:nvPr>
        </p:nvSpPr>
        <p:spPr>
          <a:xfrm>
            <a:off x="8243891" y="4893469"/>
            <a:ext cx="360558" cy="250031"/>
          </a:xfrm>
        </p:spPr>
        <p:txBody>
          <a:bodyPr/>
          <a:lstStyle/>
          <a:p>
            <a:fld id="{733122C9-A0B9-462F-8757-0847AD287B63}" type="slidenum">
              <a:rPr lang="en-US" noProof="0" smtClean="0"/>
              <a:pPr/>
              <a:t>‹nr.›</a:t>
            </a:fld>
            <a:endParaRPr lang="en-US" noProof="0" dirty="0"/>
          </a:p>
        </p:txBody>
      </p:sp>
      <p:pic>
        <p:nvPicPr>
          <p:cNvPr id="18" name="Flux Blue on White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507" y="4532998"/>
            <a:ext cx="8126985" cy="12698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735546"/>
            <a:ext cx="1966131" cy="128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35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hapter A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ver White Left"/>
          <p:cNvSpPr/>
          <p:nvPr userDrawn="1"/>
        </p:nvSpPr>
        <p:spPr bwMode="gray">
          <a:xfrm>
            <a:off x="0" y="-6056"/>
            <a:ext cx="6192180" cy="514796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Background right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333"/>
          <a:stretch/>
        </p:blipFill>
        <p:spPr>
          <a:xfrm>
            <a:off x="7985760" y="0"/>
            <a:ext cx="1158240" cy="5143500"/>
          </a:xfrm>
          <a:prstGeom prst="rect">
            <a:avLst/>
          </a:prstGeom>
        </p:spPr>
      </p:pic>
      <p:sp>
        <p:nvSpPr>
          <p:cNvPr id="20" name="Blue Line Top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0" y="360000"/>
            <a:ext cx="1440000" cy="360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3">
                    <a:alpha val="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 </a:t>
            </a:r>
          </a:p>
        </p:txBody>
      </p:sp>
      <p:sp>
        <p:nvSpPr>
          <p:cNvPr id="22" name="Blue Line Bottom"/>
          <p:cNvSpPr>
            <a:spLocks noGrp="1"/>
          </p:cNvSpPr>
          <p:nvPr>
            <p:ph type="body" sz="quarter" idx="33" hasCustomPrompt="1"/>
          </p:nvPr>
        </p:nvSpPr>
        <p:spPr bwMode="gray">
          <a:xfrm>
            <a:off x="0" y="2952000"/>
            <a:ext cx="1440000" cy="360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3">
                    <a:alpha val="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 </a:t>
            </a:r>
          </a:p>
        </p:txBody>
      </p:sp>
      <p:sp>
        <p:nvSpPr>
          <p:cNvPr id="2" name="Chapter Title"/>
          <p:cNvSpPr>
            <a:spLocks noGrp="1"/>
          </p:cNvSpPr>
          <p:nvPr>
            <p:ph type="title" hasCustomPrompt="1"/>
          </p:nvPr>
        </p:nvSpPr>
        <p:spPr>
          <a:xfrm>
            <a:off x="507600" y="2016000"/>
            <a:ext cx="5364000" cy="1080000"/>
          </a:xfr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defRPr lang="en-GB" sz="3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</a:pPr>
            <a:r>
              <a:rPr lang="en-US" dirty="0"/>
              <a:t>Chapter title</a:t>
            </a:r>
            <a:endParaRPr lang="en-GB" dirty="0"/>
          </a:p>
        </p:txBody>
      </p:sp>
      <p:sp>
        <p:nvSpPr>
          <p:cNvPr id="14" name="Date Placeholder 1"/>
          <p:cNvSpPr>
            <a:spLocks noGrp="1"/>
          </p:cNvSpPr>
          <p:nvPr>
            <p:ph type="dt" sz="half" idx="19"/>
          </p:nvPr>
        </p:nvSpPr>
        <p:spPr>
          <a:xfrm>
            <a:off x="511200" y="4893469"/>
            <a:ext cx="892448" cy="250032"/>
          </a:xfrm>
        </p:spPr>
        <p:txBody>
          <a:bodyPr/>
          <a:lstStyle/>
          <a:p>
            <a:pPr algn="l"/>
            <a:r>
              <a:rPr lang="en-US" noProof="0"/>
              <a:t>09/08/2018</a:t>
            </a:r>
            <a:endParaRPr lang="en-US" noProof="0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20"/>
          </p:nvPr>
        </p:nvSpPr>
        <p:spPr>
          <a:xfrm>
            <a:off x="1439652" y="4893469"/>
            <a:ext cx="6804236" cy="250032"/>
          </a:xfrm>
        </p:spPr>
        <p:txBody>
          <a:bodyPr/>
          <a:lstStyle/>
          <a:p>
            <a:pPr algn="l"/>
            <a:r>
              <a:rPr lang="en-US" noProof="0"/>
              <a:t>Conceptstudie westelijke ringweg Mechelen</a:t>
            </a:r>
            <a:endParaRPr lang="en-US" noProof="0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21"/>
          </p:nvPr>
        </p:nvSpPr>
        <p:spPr>
          <a:xfrm>
            <a:off x="8243891" y="4893469"/>
            <a:ext cx="360558" cy="250031"/>
          </a:xfrm>
        </p:spPr>
        <p:txBody>
          <a:bodyPr/>
          <a:lstStyle/>
          <a:p>
            <a:fld id="{733122C9-A0B9-462F-8757-0847AD287B63}" type="slidenum">
              <a:rPr lang="en-US" noProof="0" smtClean="0"/>
              <a:pPr/>
              <a:t>‹nr.›</a:t>
            </a:fld>
            <a:endParaRPr lang="en-US" noProof="0" dirty="0"/>
          </a:p>
        </p:txBody>
      </p:sp>
      <p:pic>
        <p:nvPicPr>
          <p:cNvPr id="18" name="Flux Blue on White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507" y="4532998"/>
            <a:ext cx="8126985" cy="12698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735546"/>
            <a:ext cx="1920406" cy="128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099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 bwMode="gray">
          <a:xfrm>
            <a:off x="250825" y="303212"/>
            <a:ext cx="8642350" cy="68421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 noProof="0" dirty="0"/>
              <a:t>TITLE</a:t>
            </a:r>
          </a:p>
        </p:txBody>
      </p:sp>
      <p:sp>
        <p:nvSpPr>
          <p:cNvPr id="3" name="Text Placeholder"/>
          <p:cNvSpPr>
            <a:spLocks noGrp="1"/>
          </p:cNvSpPr>
          <p:nvPr>
            <p:ph type="body" idx="1"/>
          </p:nvPr>
        </p:nvSpPr>
        <p:spPr bwMode="gray">
          <a:xfrm>
            <a:off x="250825" y="1492250"/>
            <a:ext cx="8642350" cy="303927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 dirty="0"/>
              <a:t>Text level 1</a:t>
            </a:r>
          </a:p>
          <a:p>
            <a:pPr lvl="1"/>
            <a:r>
              <a:rPr lang="en-US" noProof="0" dirty="0"/>
              <a:t>Text level 2</a:t>
            </a:r>
          </a:p>
          <a:p>
            <a:pPr lvl="2"/>
            <a:r>
              <a:rPr lang="en-US" noProof="0" dirty="0"/>
              <a:t>Text level 3</a:t>
            </a:r>
          </a:p>
          <a:p>
            <a:pPr lvl="3"/>
            <a:r>
              <a:rPr lang="en-US" noProof="0" dirty="0"/>
              <a:t>Text level 4</a:t>
            </a:r>
          </a:p>
          <a:p>
            <a:pPr lvl="4"/>
            <a:r>
              <a:rPr lang="en-US" noProof="0" dirty="0"/>
              <a:t>Text level 5</a:t>
            </a:r>
          </a:p>
        </p:txBody>
      </p:sp>
      <p:sp>
        <p:nvSpPr>
          <p:cNvPr id="4" name="Date Placeholder"/>
          <p:cNvSpPr>
            <a:spLocks noGrp="1"/>
          </p:cNvSpPr>
          <p:nvPr>
            <p:ph type="dt" sz="half" idx="2"/>
          </p:nvPr>
        </p:nvSpPr>
        <p:spPr bwMode="gray">
          <a:xfrm>
            <a:off x="250825" y="4893469"/>
            <a:ext cx="1152823" cy="250032"/>
          </a:xfrm>
          <a:prstGeom prst="rect">
            <a:avLst/>
          </a:prstGeom>
        </p:spPr>
        <p:txBody>
          <a:bodyPr vert="horz" lIns="0" tIns="54000" rIns="0" bIns="0" rtlCol="0" anchor="t" anchorCtr="0">
            <a:noAutofit/>
          </a:bodyPr>
          <a:lstStyle>
            <a:lvl1pPr algn="ctr">
              <a:defRPr sz="700">
                <a:solidFill>
                  <a:schemeClr val="bg2"/>
                </a:solidFill>
              </a:defRPr>
            </a:lvl1pPr>
          </a:lstStyle>
          <a:p>
            <a:pPr algn="l"/>
            <a:r>
              <a:rPr lang="en-US" noProof="0"/>
              <a:t>09/08/2018</a:t>
            </a:r>
            <a:endParaRPr lang="en-US" noProof="0" dirty="0"/>
          </a:p>
        </p:txBody>
      </p:sp>
      <p:sp>
        <p:nvSpPr>
          <p:cNvPr id="5" name="Footer Placeholder"/>
          <p:cNvSpPr>
            <a:spLocks noGrp="1"/>
          </p:cNvSpPr>
          <p:nvPr>
            <p:ph type="ftr" sz="quarter" idx="3"/>
          </p:nvPr>
        </p:nvSpPr>
        <p:spPr bwMode="gray">
          <a:xfrm>
            <a:off x="1439652" y="4893469"/>
            <a:ext cx="6804236" cy="250032"/>
          </a:xfrm>
          <a:prstGeom prst="rect">
            <a:avLst/>
          </a:prstGeom>
        </p:spPr>
        <p:txBody>
          <a:bodyPr vert="horz" lIns="0" tIns="54000" rIns="0" bIns="0" rtlCol="0" anchor="t" anchorCtr="0">
            <a:noAutofit/>
          </a:bodyPr>
          <a:lstStyle>
            <a:lvl1pPr algn="ctr">
              <a:defRPr sz="700">
                <a:solidFill>
                  <a:schemeClr val="bg2"/>
                </a:solidFill>
              </a:defRPr>
            </a:lvl1pPr>
          </a:lstStyle>
          <a:p>
            <a:pPr algn="l"/>
            <a:r>
              <a:rPr lang="en-US" noProof="0"/>
              <a:t>Conceptstudie westelijke ringweg Mechelen</a:t>
            </a:r>
            <a:endParaRPr lang="en-US" noProof="0" dirty="0"/>
          </a:p>
        </p:txBody>
      </p:sp>
      <p:sp>
        <p:nvSpPr>
          <p:cNvPr id="6" name="slide numbering Placeholder"/>
          <p:cNvSpPr>
            <a:spLocks noGrp="1"/>
          </p:cNvSpPr>
          <p:nvPr>
            <p:ph type="sldNum" sz="quarter" idx="4"/>
          </p:nvPr>
        </p:nvSpPr>
        <p:spPr bwMode="gray">
          <a:xfrm>
            <a:off x="8243890" y="4893469"/>
            <a:ext cx="649285" cy="250031"/>
          </a:xfrm>
          <a:prstGeom prst="rect">
            <a:avLst/>
          </a:prstGeom>
        </p:spPr>
        <p:txBody>
          <a:bodyPr vert="horz" lIns="0" tIns="54000" rIns="0" bIns="0" rtlCol="0" anchor="t" anchorCtr="0">
            <a:noAutofit/>
          </a:bodyPr>
          <a:lstStyle>
            <a:lvl1pPr algn="r">
              <a:defRPr sz="700">
                <a:solidFill>
                  <a:schemeClr val="bg2"/>
                </a:solidFill>
              </a:defRPr>
            </a:lvl1pPr>
          </a:lstStyle>
          <a:p>
            <a:fld id="{733122C9-A0B9-462F-8757-0847AD287B63}" type="slidenum">
              <a:rPr lang="en-US" noProof="0" smtClean="0"/>
              <a:pPr/>
              <a:t>‹nr.›</a:t>
            </a:fld>
            <a:endParaRPr lang="en-US" noProof="0" dirty="0"/>
          </a:p>
        </p:txBody>
      </p:sp>
      <p:pic>
        <p:nvPicPr>
          <p:cNvPr id="7" name="Blue Line Top"/>
          <p:cNvPicPr>
            <a:picLocks noChangeAspect="1"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13220" cy="360000"/>
          </a:xfrm>
          <a:prstGeom prst="rect">
            <a:avLst/>
          </a:prstGeom>
        </p:spPr>
      </p:pic>
      <p:pic>
        <p:nvPicPr>
          <p:cNvPr id="12" name="Blue Line Bottom"/>
          <p:cNvPicPr>
            <a:picLocks noChangeAspect="1"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56000"/>
            <a:ext cx="613220" cy="360000"/>
          </a:xfrm>
          <a:prstGeom prst="rect">
            <a:avLst/>
          </a:prstGeom>
        </p:spPr>
      </p:pic>
      <p:pic>
        <p:nvPicPr>
          <p:cNvPr id="10" name="Flux Blue Slide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539" y="4749022"/>
            <a:ext cx="8634921" cy="12698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668" r:id="rId2"/>
    <p:sldLayoutId id="2147483799" r:id="rId3"/>
    <p:sldLayoutId id="2147483931" r:id="rId4"/>
    <p:sldLayoutId id="2147483927" r:id="rId5"/>
    <p:sldLayoutId id="2147483928" r:id="rId6"/>
    <p:sldLayoutId id="2147483929" r:id="rId7"/>
    <p:sldLayoutId id="2147483930" r:id="rId8"/>
    <p:sldLayoutId id="2147483932" r:id="rId9"/>
    <p:sldLayoutId id="2147483933" r:id="rId10"/>
    <p:sldLayoutId id="2147483934" r:id="rId11"/>
    <p:sldLayoutId id="2147483935" r:id="rId12"/>
    <p:sldLayoutId id="2147483808" r:id="rId13"/>
    <p:sldLayoutId id="2147483798" r:id="rId14"/>
    <p:sldLayoutId id="2147483882" r:id="rId15"/>
    <p:sldLayoutId id="2147483809" r:id="rId16"/>
    <p:sldLayoutId id="2147483889" r:id="rId17"/>
    <p:sldLayoutId id="2147483890" r:id="rId18"/>
    <p:sldLayoutId id="2147483810" r:id="rId1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300" b="1" kern="1200" cap="none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5000"/>
        </a:lnSpc>
        <a:spcBef>
          <a:spcPts val="600"/>
        </a:spcBef>
        <a:spcAft>
          <a:spcPts val="600"/>
        </a:spcAft>
        <a:buClr>
          <a:schemeClr val="accent1"/>
        </a:buClr>
        <a:buSzPct val="80000"/>
        <a:buFont typeface="Wingdings" panose="05000000000000000000" pitchFamily="2" charset="2"/>
        <a:buChar char="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52000" algn="l" defTabSz="914400" rtl="0" eaLnBrk="1" latinLnBrk="0" hangingPunct="1">
        <a:lnSpc>
          <a:spcPct val="105000"/>
        </a:lnSpc>
        <a:spcBef>
          <a:spcPts val="600"/>
        </a:spcBef>
        <a:spcAft>
          <a:spcPts val="600"/>
        </a:spcAft>
        <a:buClr>
          <a:schemeClr val="tx1"/>
        </a:buClr>
        <a:buFont typeface="Arial" panose="020B0604020202020204" pitchFamily="34" charset="0"/>
        <a:buChar char="—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576000" indent="-144000" algn="l" defTabSz="914400" rtl="0" eaLnBrk="1" latinLnBrk="0" hangingPunct="1">
        <a:lnSpc>
          <a:spcPct val="105000"/>
        </a:lnSpc>
        <a:spcBef>
          <a:spcPts val="6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28000" indent="-252000" algn="l" defTabSz="914400" rtl="0" eaLnBrk="1" latinLnBrk="0" hangingPunct="1">
        <a:lnSpc>
          <a:spcPct val="105000"/>
        </a:lnSpc>
        <a:spcBef>
          <a:spcPts val="600"/>
        </a:spcBef>
        <a:spcAft>
          <a:spcPts val="600"/>
        </a:spcAft>
        <a:buClr>
          <a:schemeClr val="tx1"/>
        </a:buClr>
        <a:buSzPct val="100000"/>
        <a:buFont typeface="Arial" pitchFamily="34" charset="0"/>
        <a:buChar char="—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972000" indent="-144000" algn="l" defTabSz="914400" rtl="0" eaLnBrk="1" latinLnBrk="0" hangingPunct="1">
        <a:lnSpc>
          <a:spcPct val="105000"/>
        </a:lnSpc>
        <a:spcBef>
          <a:spcPts val="600"/>
        </a:spcBef>
        <a:spcAft>
          <a:spcPts val="600"/>
        </a:spcAft>
        <a:buClr>
          <a:schemeClr val="tx1"/>
        </a:buClr>
        <a:buSzPct val="100000"/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1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6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0.m4a"/><Relationship Id="rId1" Type="http://schemas.openxmlformats.org/officeDocument/2006/relationships/audio" Target="NULL" TargetMode="Externa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2.png"/><Relationship Id="rId2" Type="http://schemas.microsoft.com/office/2007/relationships/media" Target="../media/media10.m4a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6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6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6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4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5.jpe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6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6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7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microsoft.com/office/2007/relationships/media" Target="../media/media16.m4a"/><Relationship Id="rId1" Type="http://schemas.openxmlformats.org/officeDocument/2006/relationships/audio" Target="NULL" TargetMode="External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8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6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1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6.png"/><Relationship Id="rId5" Type="http://schemas.openxmlformats.org/officeDocument/2006/relationships/image" Target="../media/image40.emf"/><Relationship Id="rId4" Type="http://schemas.openxmlformats.org/officeDocument/2006/relationships/notesSlide" Target="../notesSlides/notesSlide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6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6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6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7.png"/><Relationship Id="rId5" Type="http://schemas.openxmlformats.org/officeDocument/2006/relationships/image" Target="../media/image42.jpeg"/><Relationship Id="rId4" Type="http://schemas.openxmlformats.org/officeDocument/2006/relationships/notesSlide" Target="../notesSlides/notesSlide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6.png"/><Relationship Id="rId2" Type="http://schemas.microsoft.com/office/2007/relationships/media" Target="../media/media23.m4a"/><Relationship Id="rId1" Type="http://schemas.openxmlformats.org/officeDocument/2006/relationships/audio" Target="NULL" TargetMode="External"/><Relationship Id="rId6" Type="http://schemas.openxmlformats.org/officeDocument/2006/relationships/image" Target="../media/image43.emf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6.png"/><Relationship Id="rId2" Type="http://schemas.microsoft.com/office/2007/relationships/media" Target="../media/media23.m4a"/><Relationship Id="rId1" Type="http://schemas.openxmlformats.org/officeDocument/2006/relationships/audio" Target="NULL" TargetMode="External"/><Relationship Id="rId6" Type="http://schemas.openxmlformats.org/officeDocument/2006/relationships/image" Target="../media/image44.emf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6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45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26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7.jpe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27.png"/><Relationship Id="rId5" Type="http://schemas.openxmlformats.org/officeDocument/2006/relationships/image" Target="../media/image46.jpeg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4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9.jpe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26.png"/><Relationship Id="rId5" Type="http://schemas.openxmlformats.org/officeDocument/2006/relationships/image" Target="../media/image27.png"/><Relationship Id="rId10" Type="http://schemas.openxmlformats.org/officeDocument/2006/relationships/image" Target="../media/image52.png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26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7.xml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4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26.png"/><Relationship Id="rId5" Type="http://schemas.openxmlformats.org/officeDocument/2006/relationships/image" Target="../media/image27.png"/><Relationship Id="rId4" Type="http://schemas.openxmlformats.org/officeDocument/2006/relationships/image" Target="../media/image5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6.png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26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6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6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29928B52-A947-4AAD-B253-8453687BECC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DCBFC2EE-AD7E-4EA1-B0D5-9EF7EEF4587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Ondertitel 6">
            <a:extLst>
              <a:ext uri="{FF2B5EF4-FFF2-40B4-BE49-F238E27FC236}">
                <a16:creationId xmlns:a16="http://schemas.microsoft.com/office/drawing/2014/main" id="{3743185B-B854-40A5-9E53-079753E562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0400" y="1868400"/>
            <a:ext cx="4140200" cy="323165"/>
          </a:xfrm>
        </p:spPr>
        <p:txBody>
          <a:bodyPr/>
          <a:lstStyle/>
          <a:p>
            <a:r>
              <a:rPr lang="nl-BE" sz="2000" dirty="0"/>
              <a:t>Toelichting resultaten project-MER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0B56B14-B29B-4BE2-99DB-9BD89E8EF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Doortrekking N171 fase 3</a:t>
            </a:r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0A24FD74-BE3E-4C89-8563-87880627CC49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4894263"/>
            <a:ext cx="892175" cy="249237"/>
          </a:xfrm>
        </p:spPr>
        <p:txBody>
          <a:bodyPr/>
          <a:lstStyle/>
          <a:p>
            <a:pPr algn="l"/>
            <a:r>
              <a:rPr lang="en-US"/>
              <a:t>09/08/2018</a:t>
            </a:r>
            <a:endParaRPr lang="en-US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F032088-7EF1-4756-8C81-E19B0E21A47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4894263"/>
            <a:ext cx="4140200" cy="179387"/>
          </a:xfrm>
        </p:spPr>
        <p:txBody>
          <a:bodyPr/>
          <a:lstStyle/>
          <a:p>
            <a:pPr algn="l"/>
            <a:r>
              <a:rPr lang="en-US"/>
              <a:t>Conceptstudie westelijke ringweg Mechelen</a:t>
            </a:r>
            <a:endParaRPr lang="en-US" dirty="0"/>
          </a:p>
        </p:txBody>
      </p:sp>
      <p:pic>
        <p:nvPicPr>
          <p:cNvPr id="10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37E4882-7AAF-4E1E-8D83-75D0D952C20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1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81400" y="26785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000"/>
    </mc:Choice>
    <mc:Fallback xmlns="">
      <p:transition spd="slow" advClick="0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33122C9-A0B9-462F-8757-0847AD287B63}" type="slidenum">
              <a:rPr lang="en-US" noProof="0" smtClean="0"/>
              <a:pPr/>
              <a:t>10</a:t>
            </a:fld>
            <a:endParaRPr lang="en-US" noProof="0" dirty="0"/>
          </a:p>
        </p:txBody>
      </p:sp>
      <p:sp>
        <p:nvSpPr>
          <p:cNvPr id="7" name="Footer Placeholder 17">
            <a:extLst>
              <a:ext uri="{FF2B5EF4-FFF2-40B4-BE49-F238E27FC236}">
                <a16:creationId xmlns:a16="http://schemas.microsoft.com/office/drawing/2014/main" id="{B2FBB5E2-A664-4B9C-8CF2-0DD394981580}"/>
              </a:ext>
            </a:extLst>
          </p:cNvPr>
          <p:cNvSpPr txBox="1">
            <a:spLocks/>
          </p:cNvSpPr>
          <p:nvPr/>
        </p:nvSpPr>
        <p:spPr>
          <a:xfrm>
            <a:off x="1439652" y="4893469"/>
            <a:ext cx="6804236" cy="250032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Project-MER N171 </a:t>
            </a:r>
            <a:r>
              <a:rPr lang="en-US" sz="700" dirty="0" err="1">
                <a:solidFill>
                  <a:schemeClr val="bg1">
                    <a:lumMod val="65000"/>
                  </a:schemeClr>
                </a:solidFill>
              </a:rPr>
              <a:t>Fase</a:t>
            </a:r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 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663918-682E-497E-8BD0-5CB5EF23093F}"/>
              </a:ext>
            </a:extLst>
          </p:cNvPr>
          <p:cNvSpPr/>
          <p:nvPr/>
        </p:nvSpPr>
        <p:spPr>
          <a:xfrm>
            <a:off x="7505700" y="1047750"/>
            <a:ext cx="1219200" cy="914400"/>
          </a:xfrm>
          <a:prstGeom prst="rect">
            <a:avLst/>
          </a:pr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nl-BE" sz="1200" b="1" dirty="0">
                <a:solidFill>
                  <a:srgbClr val="FFFFFF"/>
                </a:solidFill>
              </a:rPr>
              <a:t>Lichten</a:t>
            </a:r>
            <a:endParaRPr lang="en-US" sz="1200" b="1" dirty="0">
              <a:solidFill>
                <a:srgbClr val="FFFFF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288F3ED-5F0D-497C-85A0-2146D21D08FE}"/>
              </a:ext>
            </a:extLst>
          </p:cNvPr>
          <p:cNvSpPr/>
          <p:nvPr/>
        </p:nvSpPr>
        <p:spPr>
          <a:xfrm>
            <a:off x="4114800" y="2894410"/>
            <a:ext cx="1219200" cy="914400"/>
          </a:xfrm>
          <a:prstGeom prst="rect">
            <a:avLst/>
          </a:pr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nl-BE" sz="1200" b="1" dirty="0">
                <a:solidFill>
                  <a:srgbClr val="FFFFFF"/>
                </a:solidFill>
              </a:rPr>
              <a:t>Fietstunnel</a:t>
            </a:r>
            <a:endParaRPr lang="en-US" sz="1200" b="1" dirty="0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74ED88-E2D1-4C7E-8994-8D229F09F082}"/>
              </a:ext>
            </a:extLst>
          </p:cNvPr>
          <p:cNvSpPr/>
          <p:nvPr/>
        </p:nvSpPr>
        <p:spPr>
          <a:xfrm>
            <a:off x="6096000" y="1919883"/>
            <a:ext cx="1219200" cy="914400"/>
          </a:xfrm>
          <a:prstGeom prst="rect">
            <a:avLst/>
          </a:pr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nl-BE" sz="1200" b="1" dirty="0">
                <a:solidFill>
                  <a:srgbClr val="FFFFFF"/>
                </a:solidFill>
              </a:rPr>
              <a:t>Via Zonnebloem-laan</a:t>
            </a:r>
            <a:endParaRPr lang="en-US" sz="1200" b="1" dirty="0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90B6A6-40DE-41CA-B975-E1F102ED66C8}"/>
              </a:ext>
            </a:extLst>
          </p:cNvPr>
          <p:cNvSpPr/>
          <p:nvPr/>
        </p:nvSpPr>
        <p:spPr>
          <a:xfrm>
            <a:off x="2971800" y="3403996"/>
            <a:ext cx="1066800" cy="914400"/>
          </a:xfrm>
          <a:prstGeom prst="rect">
            <a:avLst/>
          </a:pr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nl-BE" sz="1200" b="1" dirty="0">
                <a:solidFill>
                  <a:srgbClr val="FFFFFF"/>
                </a:solidFill>
              </a:rPr>
              <a:t>Lichten</a:t>
            </a:r>
            <a:endParaRPr lang="en-US" sz="1200" b="1" dirty="0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3A200B6-020D-4A62-996F-18C3EB89789D}"/>
              </a:ext>
            </a:extLst>
          </p:cNvPr>
          <p:cNvSpPr/>
          <p:nvPr/>
        </p:nvSpPr>
        <p:spPr>
          <a:xfrm>
            <a:off x="1371600" y="3943350"/>
            <a:ext cx="1219200" cy="914400"/>
          </a:xfrm>
          <a:prstGeom prst="rect">
            <a:avLst/>
          </a:pr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nl-BE" sz="1200" b="1" dirty="0">
                <a:solidFill>
                  <a:srgbClr val="FFFFFF"/>
                </a:solidFill>
              </a:rPr>
              <a:t>Ziekenhuis/ brandweer</a:t>
            </a:r>
            <a:endParaRPr lang="en-US" sz="1200" b="1" dirty="0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373A910-C317-4461-9436-123BB9EAB5DA}"/>
              </a:ext>
            </a:extLst>
          </p:cNvPr>
          <p:cNvSpPr/>
          <p:nvPr/>
        </p:nvSpPr>
        <p:spPr>
          <a:xfrm>
            <a:off x="17248" y="3841948"/>
            <a:ext cx="1219200" cy="914400"/>
          </a:xfrm>
          <a:prstGeom prst="rect">
            <a:avLst/>
          </a:pr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nl-BE" sz="1200" b="1" dirty="0">
                <a:solidFill>
                  <a:srgbClr val="FFFFFF"/>
                </a:solidFill>
              </a:rPr>
              <a:t>Bestaande rotonde</a:t>
            </a:r>
            <a:endParaRPr lang="en-US" sz="1200" b="1" dirty="0">
              <a:solidFill>
                <a:srgbClr val="FFFFFF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B2099C-836C-45FC-8537-C27F2ADDCF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56A1E392-A660-4741-99A4-E4BA50C1869B}"/>
              </a:ext>
            </a:extLst>
          </p:cNvPr>
          <p:cNvSpPr/>
          <p:nvPr/>
        </p:nvSpPr>
        <p:spPr>
          <a:xfrm>
            <a:off x="0" y="0"/>
            <a:ext cx="9141823" cy="5143500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2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CEE2C9A-D03F-48DA-8414-2666590FA6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  <p:pic>
        <p:nvPicPr>
          <p:cNvPr id="18" name="Picture 13">
            <a:extLst>
              <a:ext uri="{FF2B5EF4-FFF2-40B4-BE49-F238E27FC236}">
                <a16:creationId xmlns:a16="http://schemas.microsoft.com/office/drawing/2014/main" id="{BDD16F3A-A023-42D8-8191-752CA14FF515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0" y="340361"/>
            <a:ext cx="9104588" cy="4822189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D2F9A181-4B7A-4496-9718-4F6133CC341B}"/>
              </a:ext>
            </a:extLst>
          </p:cNvPr>
          <p:cNvSpPr txBox="1"/>
          <p:nvPr/>
        </p:nvSpPr>
        <p:spPr>
          <a:xfrm>
            <a:off x="35508" y="275668"/>
            <a:ext cx="384310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BE" sz="2000" b="1" dirty="0"/>
              <a:t>ONTSLUITINGSALTERNATIEF</a:t>
            </a:r>
          </a:p>
        </p:txBody>
      </p:sp>
      <p:pic>
        <p:nvPicPr>
          <p:cNvPr id="19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9A8E1A5-F810-421A-99D6-A383AF86CA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22775" y="233679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99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7461"/>
    </mc:Choice>
    <mc:Fallback xmlns="">
      <p:transition spd="slow" advClick="0" advTm="474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5A94FF42-BB6C-419B-A937-69F348309FCB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E5D2F9F-901C-4700-A401-7E155BFDBBC7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91E2C9D6-41AD-4104-820D-2079572B4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MILIEU-EFFECTEN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F1C6193-3477-4401-8703-E47DFCED61C1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733122C9-A0B9-462F-8757-0847AD287B63}" type="slidenum">
              <a:rPr lang="en-US" noProof="0" smtClean="0"/>
              <a:pPr/>
              <a:t>11</a:t>
            </a:fld>
            <a:endParaRPr lang="en-US" noProof="0" dirty="0"/>
          </a:p>
        </p:txBody>
      </p:sp>
      <p:sp>
        <p:nvSpPr>
          <p:cNvPr id="10" name="Tijdelijke aanduiding voor datum 3">
            <a:extLst>
              <a:ext uri="{FF2B5EF4-FFF2-40B4-BE49-F238E27FC236}">
                <a16:creationId xmlns:a16="http://schemas.microsoft.com/office/drawing/2014/main" id="{22019825-EC11-41BE-8FCE-284FBDA5BCB1}"/>
              </a:ext>
            </a:extLst>
          </p:cNvPr>
          <p:cNvSpPr txBox="1">
            <a:spLocks/>
          </p:cNvSpPr>
          <p:nvPr/>
        </p:nvSpPr>
        <p:spPr>
          <a:xfrm>
            <a:off x="511200" y="4893469"/>
            <a:ext cx="892448" cy="250032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07/09/2021</a:t>
            </a:r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id="{6909A4DA-9441-474C-8D95-11E38F4E51F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400" y="4886325"/>
            <a:ext cx="6858594" cy="24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4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250824" y="1047750"/>
            <a:ext cx="3940176" cy="3581400"/>
          </a:xfrm>
        </p:spPr>
        <p:txBody>
          <a:bodyPr/>
          <a:lstStyle/>
          <a:p>
            <a:r>
              <a:rPr lang="en-US" sz="1800" b="1" dirty="0" err="1"/>
              <a:t>Mobiliteitsgebonden</a:t>
            </a:r>
            <a:endParaRPr lang="en-US" sz="1800" b="1" dirty="0"/>
          </a:p>
          <a:p>
            <a:pPr lvl="1">
              <a:spcBef>
                <a:spcPts val="0"/>
              </a:spcBef>
            </a:pPr>
            <a:r>
              <a:rPr lang="nl-BE" sz="1200" dirty="0"/>
              <a:t>Mobiliteit</a:t>
            </a:r>
          </a:p>
          <a:p>
            <a:pPr lvl="1">
              <a:spcBef>
                <a:spcPts val="0"/>
              </a:spcBef>
            </a:pPr>
            <a:r>
              <a:rPr lang="nl-BE" sz="1200" dirty="0"/>
              <a:t>Geluid </a:t>
            </a:r>
            <a:endParaRPr lang="en-US" sz="1200" dirty="0"/>
          </a:p>
          <a:p>
            <a:pPr lvl="1">
              <a:spcBef>
                <a:spcPts val="0"/>
              </a:spcBef>
            </a:pPr>
            <a:r>
              <a:rPr lang="nl-BE" sz="1200" dirty="0"/>
              <a:t>Lucht</a:t>
            </a:r>
          </a:p>
          <a:p>
            <a:pPr marL="213750" indent="-285750"/>
            <a:r>
              <a:rPr lang="nl-BE" sz="1800" b="1" dirty="0"/>
              <a:t>Niet </a:t>
            </a:r>
            <a:r>
              <a:rPr lang="nl-BE" sz="1800" b="1" dirty="0" err="1"/>
              <a:t>mobiliteitsgebonden</a:t>
            </a:r>
            <a:endParaRPr lang="nl-BE" sz="1800" b="1" dirty="0"/>
          </a:p>
          <a:p>
            <a:pPr lvl="1">
              <a:spcBef>
                <a:spcPts val="0"/>
              </a:spcBef>
            </a:pPr>
            <a:r>
              <a:rPr lang="nl-BE" sz="1200" dirty="0"/>
              <a:t>Mens-Ruimte</a:t>
            </a:r>
          </a:p>
          <a:p>
            <a:pPr lvl="1">
              <a:spcBef>
                <a:spcPts val="0"/>
              </a:spcBef>
            </a:pPr>
            <a:r>
              <a:rPr lang="nl-BE" sz="1200" dirty="0"/>
              <a:t>Bodem</a:t>
            </a:r>
          </a:p>
          <a:p>
            <a:pPr lvl="1">
              <a:spcBef>
                <a:spcPts val="0"/>
              </a:spcBef>
            </a:pPr>
            <a:r>
              <a:rPr lang="nl-BE" sz="1200" dirty="0"/>
              <a:t>Water</a:t>
            </a:r>
          </a:p>
          <a:p>
            <a:pPr lvl="1">
              <a:spcBef>
                <a:spcPts val="0"/>
              </a:spcBef>
            </a:pPr>
            <a:r>
              <a:rPr lang="nl-BE" sz="1200" dirty="0"/>
              <a:t>Biodiversiteit </a:t>
            </a:r>
          </a:p>
          <a:p>
            <a:pPr lvl="1">
              <a:spcBef>
                <a:spcPts val="0"/>
              </a:spcBef>
            </a:pPr>
            <a:r>
              <a:rPr lang="nl-BE" sz="1200" dirty="0"/>
              <a:t>Landschap, bouwkundig erfgoed &amp; archeologie</a:t>
            </a:r>
            <a:endParaRPr lang="en-US" sz="1200" dirty="0"/>
          </a:p>
          <a:p>
            <a:r>
              <a:rPr lang="nl-BE" sz="1800" b="1" dirty="0"/>
              <a:t>Mens-gezondheid</a:t>
            </a:r>
          </a:p>
          <a:p>
            <a:r>
              <a:rPr lang="nl-BE" sz="1800" b="1" dirty="0"/>
              <a:t>Klimaat</a:t>
            </a:r>
            <a:endParaRPr lang="en-US" sz="1800" b="1" dirty="0"/>
          </a:p>
          <a:p>
            <a:pPr lvl="1"/>
            <a:endParaRPr lang="en-US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Onderzochte</a:t>
            </a:r>
            <a:r>
              <a:rPr lang="en-US" dirty="0"/>
              <a:t> milieu-</a:t>
            </a:r>
            <a:r>
              <a:rPr lang="en-US" dirty="0" err="1"/>
              <a:t>effecten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33122C9-A0B9-462F-8757-0847AD287B63}" type="slidenum">
              <a:rPr lang="en-US" noProof="0" smtClean="0"/>
              <a:pPr/>
              <a:t>12</a:t>
            </a:fld>
            <a:endParaRPr lang="en-US" noProof="0" dirty="0"/>
          </a:p>
        </p:txBody>
      </p:sp>
      <p:sp>
        <p:nvSpPr>
          <p:cNvPr id="7" name="Espace réservé du contenu 4">
            <a:extLst>
              <a:ext uri="{FF2B5EF4-FFF2-40B4-BE49-F238E27FC236}">
                <a16:creationId xmlns:a16="http://schemas.microsoft.com/office/drawing/2014/main" id="{BC5E75B4-E7D4-4EC3-A70B-546A682A2D4D}"/>
              </a:ext>
            </a:extLst>
          </p:cNvPr>
          <p:cNvSpPr txBox="1">
            <a:spLocks/>
          </p:cNvSpPr>
          <p:nvPr/>
        </p:nvSpPr>
        <p:spPr bwMode="gray">
          <a:xfrm>
            <a:off x="5299075" y="1428750"/>
            <a:ext cx="3581400" cy="32829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80000" indent="-180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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52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144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8000" indent="-252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itchFamily="34" charset="0"/>
              <a:buChar char="—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72000" indent="-144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/>
              <a:t>Effecten tijdens de aanleg en bij exploitatie</a:t>
            </a:r>
          </a:p>
          <a:p>
            <a:r>
              <a:rPr lang="nl-BE" dirty="0"/>
              <a:t>Rekening houden met externe ontwikkelingen (bv. omvorming A12)</a:t>
            </a:r>
          </a:p>
          <a:p>
            <a:r>
              <a:rPr lang="nl-BE" dirty="0"/>
              <a:t>Basis voor referentieontwerp</a:t>
            </a:r>
          </a:p>
          <a:p>
            <a:r>
              <a:rPr lang="nl-BE" dirty="0"/>
              <a:t>‘</a:t>
            </a:r>
            <a:r>
              <a:rPr lang="nl-BE" dirty="0" err="1"/>
              <a:t>Mildering</a:t>
            </a:r>
            <a:r>
              <a:rPr lang="nl-BE" dirty="0"/>
              <a:t>’ zoveel als mogelijk als integraal deel van het ontwerp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8C95FE-8B81-4769-B9A8-ABD92952411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400" y="4886325"/>
            <a:ext cx="6858594" cy="249958"/>
          </a:xfrm>
          <a:prstGeom prst="rect">
            <a:avLst/>
          </a:prstGeom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7477D1F-4857-439B-884E-6C188D76A5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84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4768"/>
    </mc:Choice>
    <mc:Fallback xmlns="">
      <p:transition spd="slow" advClick="0" advTm="74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7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ndertitel 8">
            <a:extLst>
              <a:ext uri="{FF2B5EF4-FFF2-40B4-BE49-F238E27FC236}">
                <a16:creationId xmlns:a16="http://schemas.microsoft.com/office/drawing/2014/main" id="{DA33267B-AB53-4DCC-8315-7CD4C0EAD4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0399" y="1684349"/>
            <a:ext cx="8140363" cy="1774801"/>
          </a:xfrm>
          <a:solidFill>
            <a:schemeClr val="bg1"/>
          </a:solidFill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/>
              <a:t>Mobiliteit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/>
              <a:t>Geluid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/>
              <a:t>Lucht</a:t>
            </a: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7A311A39-0108-4CF5-B0B0-AB9EBB6DE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400" y="361950"/>
            <a:ext cx="8140363" cy="968400"/>
          </a:xfrm>
        </p:spPr>
        <p:txBody>
          <a:bodyPr/>
          <a:lstStyle/>
          <a:p>
            <a:r>
              <a:rPr lang="nl-BE" dirty="0"/>
              <a:t>MOBILITEITSGEBONDEN EFFECTEN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4A44AF9-C9DD-4FD5-8BED-37DD832788B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83638" y="4894263"/>
            <a:ext cx="360362" cy="249237"/>
          </a:xfrm>
        </p:spPr>
        <p:txBody>
          <a:bodyPr/>
          <a:lstStyle/>
          <a:p>
            <a:fld id="{733122C9-A0B9-462F-8757-0847AD287B63}" type="slidenum">
              <a:rPr lang="en-US" noProof="0" smtClean="0"/>
              <a:pPr/>
              <a:t>13</a:t>
            </a:fld>
            <a:endParaRPr lang="en-US" noProof="0" dirty="0"/>
          </a:p>
        </p:txBody>
      </p:sp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266F296-6925-4308-BE88-0E1565E3650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9083.242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31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51"/>
    </mc:Choice>
    <mc:Fallback xmlns="">
      <p:transition spd="slow" advClick="0" advTm="12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250824" y="1047750"/>
            <a:ext cx="8816976" cy="3581400"/>
          </a:xfrm>
        </p:spPr>
        <p:txBody>
          <a:bodyPr/>
          <a:lstStyle/>
          <a:p>
            <a:r>
              <a:rPr lang="en-US" b="1" dirty="0" err="1"/>
              <a:t>Belangrijke</a:t>
            </a:r>
            <a:r>
              <a:rPr lang="en-US" b="1" dirty="0"/>
              <a:t> impact A12 </a:t>
            </a:r>
            <a:r>
              <a:rPr lang="en-US" b="1" dirty="0" err="1"/>
              <a:t>t.o.v</a:t>
            </a:r>
            <a:r>
              <a:rPr lang="en-US" b="1" dirty="0"/>
              <a:t>. de </a:t>
            </a:r>
            <a:r>
              <a:rPr lang="en-US" b="1" dirty="0" err="1"/>
              <a:t>bestaande</a:t>
            </a:r>
            <a:r>
              <a:rPr lang="en-US" b="1" dirty="0"/>
              <a:t> </a:t>
            </a:r>
            <a:r>
              <a:rPr lang="en-US" b="1" dirty="0" err="1"/>
              <a:t>toestand</a:t>
            </a:r>
            <a:r>
              <a:rPr lang="en-US" b="1" dirty="0"/>
              <a:t> </a:t>
            </a:r>
            <a:r>
              <a:rPr lang="en-US" dirty="0"/>
              <a:t>(</a:t>
            </a:r>
            <a:r>
              <a:rPr lang="en-US" dirty="0" err="1"/>
              <a:t>referentietoestand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Belangrijke</a:t>
            </a:r>
            <a:r>
              <a:rPr lang="en-US" dirty="0"/>
              <a:t> </a:t>
            </a:r>
            <a:r>
              <a:rPr lang="en-US" dirty="0" err="1"/>
              <a:t>afname</a:t>
            </a:r>
            <a:r>
              <a:rPr lang="en-US" dirty="0"/>
              <a:t> </a:t>
            </a:r>
            <a:r>
              <a:rPr lang="en-US" dirty="0" err="1"/>
              <a:t>verkeer</a:t>
            </a:r>
            <a:r>
              <a:rPr lang="en-US" dirty="0"/>
              <a:t> op OW-</a:t>
            </a:r>
            <a:r>
              <a:rPr lang="en-US" dirty="0" err="1"/>
              <a:t>verbinding</a:t>
            </a:r>
            <a:r>
              <a:rPr lang="en-US" dirty="0"/>
              <a:t> </a:t>
            </a:r>
            <a:r>
              <a:rPr lang="en-US" sz="1400" dirty="0"/>
              <a:t>(</a:t>
            </a:r>
            <a:r>
              <a:rPr lang="nl-BE" sz="1400" dirty="0"/>
              <a:t>1800 à 2000 </a:t>
            </a:r>
            <a:r>
              <a:rPr lang="nl-BE" sz="1400" dirty="0" err="1"/>
              <a:t>pae</a:t>
            </a:r>
            <a:r>
              <a:rPr lang="nl-BE" sz="1400" dirty="0"/>
              <a:t>  naar 1200 à 1300 </a:t>
            </a:r>
            <a:r>
              <a:rPr lang="nl-BE" sz="1400" dirty="0" err="1"/>
              <a:t>pae</a:t>
            </a:r>
            <a:r>
              <a:rPr lang="nl-BE" sz="1400" dirty="0"/>
              <a:t>)</a:t>
            </a:r>
            <a:endParaRPr lang="en-US" dirty="0"/>
          </a:p>
          <a:p>
            <a:pPr lvl="1"/>
            <a:r>
              <a:rPr lang="nl-BE" dirty="0"/>
              <a:t>Leefbaarheidsproblemen in de </a:t>
            </a:r>
            <a:r>
              <a:rPr lang="nl-BE" dirty="0" err="1"/>
              <a:t>Pierstraat</a:t>
            </a:r>
            <a:r>
              <a:rPr lang="nl-BE" dirty="0"/>
              <a:t> en omliggende blijven bestaan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MOBILITEIT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33122C9-A0B9-462F-8757-0847AD287B63}" type="slidenum">
              <a:rPr lang="en-US" noProof="0" smtClean="0"/>
              <a:pPr/>
              <a:t>14</a:t>
            </a:fld>
            <a:endParaRPr lang="en-US" noProof="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F9A49C-BE93-4F54-8A59-AB64A4BEF51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4893469"/>
            <a:ext cx="6858594" cy="249958"/>
          </a:xfrm>
          <a:prstGeom prst="rect">
            <a:avLst/>
          </a:prstGeom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6CF48A2-5A2A-416F-94DA-1550154CA27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54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  <p:pic>
        <p:nvPicPr>
          <p:cNvPr id="9" name="Afbeelding 3">
            <a:extLst>
              <a:ext uri="{FF2B5EF4-FFF2-40B4-BE49-F238E27FC236}">
                <a16:creationId xmlns:a16="http://schemas.microsoft.com/office/drawing/2014/main" id="{A9FE43A9-C3FC-4BD2-9C80-50246544CFA4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82" y="2355940"/>
            <a:ext cx="3457991" cy="2759092"/>
          </a:xfrm>
          <a:prstGeom prst="rect">
            <a:avLst/>
          </a:prstGeom>
        </p:spPr>
      </p:pic>
      <p:pic>
        <p:nvPicPr>
          <p:cNvPr id="10" name="Afbeelding 27">
            <a:extLst>
              <a:ext uri="{FF2B5EF4-FFF2-40B4-BE49-F238E27FC236}">
                <a16:creationId xmlns:a16="http://schemas.microsoft.com/office/drawing/2014/main" id="{695C459A-99D6-4969-94F0-2074B5058D3B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2327275"/>
            <a:ext cx="3457990" cy="275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40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1000"/>
    </mc:Choice>
    <mc:Fallback xmlns="">
      <p:transition spd="slow" advClick="0" advTm="4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863015B-A233-47EB-B9CC-3F933364DD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1200150"/>
            <a:ext cx="8207375" cy="3331370"/>
          </a:xfrm>
        </p:spPr>
        <p:txBody>
          <a:bodyPr/>
          <a:lstStyle/>
          <a:p>
            <a:r>
              <a:rPr lang="nl-BE" dirty="0"/>
              <a:t>Significante afname van het gebruik van de </a:t>
            </a:r>
            <a:r>
              <a:rPr lang="nl-BE" b="1" dirty="0"/>
              <a:t>bestaande OW-verbindingen </a:t>
            </a:r>
            <a:r>
              <a:rPr lang="nl-BE" dirty="0"/>
              <a:t>in de regio </a:t>
            </a:r>
            <a:r>
              <a:rPr lang="nl-BE" i="1" dirty="0">
                <a:solidFill>
                  <a:schemeClr val="bg1">
                    <a:lumMod val="50000"/>
                  </a:schemeClr>
                </a:solidFill>
              </a:rPr>
              <a:t>(doorstroming &gt; basis &gt; ontsluiting)</a:t>
            </a:r>
          </a:p>
          <a:p>
            <a:pPr>
              <a:spcBef>
                <a:spcPts val="1800"/>
              </a:spcBef>
            </a:pPr>
            <a:r>
              <a:rPr lang="nl-BE" dirty="0"/>
              <a:t>Bijkomende aantrekkingskracht N171 geeft bijkomende druk op een aantal </a:t>
            </a:r>
            <a:r>
              <a:rPr lang="nl-BE" b="1" dirty="0"/>
              <a:t>lokale wegen </a:t>
            </a:r>
            <a:r>
              <a:rPr lang="nl-BE" i="1" dirty="0">
                <a:solidFill>
                  <a:schemeClr val="bg1">
                    <a:lumMod val="50000"/>
                  </a:schemeClr>
                </a:solidFill>
              </a:rPr>
              <a:t>(meest bij ontsluitingsalternatief)</a:t>
            </a:r>
          </a:p>
          <a:p>
            <a:pPr>
              <a:spcBef>
                <a:spcPts val="1800"/>
              </a:spcBef>
            </a:pPr>
            <a:r>
              <a:rPr lang="nl-BE" dirty="0"/>
              <a:t>Gebruik van het </a:t>
            </a:r>
            <a:r>
              <a:rPr lang="nl-BE" b="1" dirty="0"/>
              <a:t>bestaande deel van de N171 </a:t>
            </a:r>
            <a:r>
              <a:rPr lang="nl-BE" dirty="0"/>
              <a:t>neemt toe </a:t>
            </a:r>
            <a:br>
              <a:rPr lang="nl-BE" dirty="0"/>
            </a:br>
            <a:r>
              <a:rPr lang="nl-BE" i="1" dirty="0">
                <a:solidFill>
                  <a:schemeClr val="bg1">
                    <a:lumMod val="50000"/>
                  </a:schemeClr>
                </a:solidFill>
              </a:rPr>
              <a:t>(alle alternatieven, ten opzichte van referentie)</a:t>
            </a:r>
          </a:p>
          <a:p>
            <a:pPr>
              <a:spcBef>
                <a:spcPts val="1800"/>
              </a:spcBef>
            </a:pPr>
            <a:r>
              <a:rPr lang="nl-BE" b="1" dirty="0"/>
              <a:t>Doorsteek</a:t>
            </a:r>
            <a:r>
              <a:rPr lang="nl-BE" dirty="0"/>
              <a:t> </a:t>
            </a:r>
            <a:r>
              <a:rPr lang="nl-BE" b="1" dirty="0"/>
              <a:t>A12-E19</a:t>
            </a:r>
            <a:r>
              <a:rPr lang="nl-BE" dirty="0"/>
              <a:t> neemt opnieuw in belang toe ten opzichte van de referentiesituatie </a:t>
            </a:r>
            <a:r>
              <a:rPr lang="nl-BE" i="1" dirty="0">
                <a:solidFill>
                  <a:schemeClr val="bg1">
                    <a:lumMod val="50000"/>
                  </a:schemeClr>
                </a:solidFill>
              </a:rPr>
              <a:t>(meest bij doorstromingsalternatief)</a:t>
            </a:r>
          </a:p>
          <a:p>
            <a:endParaRPr lang="nl-BE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MOBILITEIT: </a:t>
            </a:r>
            <a:r>
              <a:rPr lang="en-US" dirty="0" err="1"/>
              <a:t>conclusies</a:t>
            </a:r>
            <a:r>
              <a:rPr lang="en-US" dirty="0"/>
              <a:t> </a:t>
            </a:r>
            <a:r>
              <a:rPr lang="en-US" dirty="0" err="1"/>
              <a:t>doorstroming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33122C9-A0B9-462F-8757-0847AD287B63}" type="slidenum">
              <a:rPr lang="en-US" noProof="0" smtClean="0"/>
              <a:pPr/>
              <a:t>15</a:t>
            </a:fld>
            <a:endParaRPr lang="en-US" noProof="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F9A49C-BE93-4F54-8A59-AB64A4BEF51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4893469"/>
            <a:ext cx="6858594" cy="249958"/>
          </a:xfrm>
          <a:prstGeom prst="rect">
            <a:avLst/>
          </a:prstGeom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78335EC-8F01-4184-BA1E-48563CDE47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4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5441"/>
    </mc:Choice>
    <mc:Fallback xmlns="">
      <p:transition spd="slow" advClick="0" advTm="754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A8CF77D-0895-4FAA-865C-B7165D47F4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Positieve impact op </a:t>
            </a:r>
            <a:r>
              <a:rPr lang="nl-BE" b="1" dirty="0"/>
              <a:t>verkeersveiligheid</a:t>
            </a:r>
          </a:p>
          <a:p>
            <a:pPr>
              <a:spcBef>
                <a:spcPts val="1200"/>
              </a:spcBef>
            </a:pPr>
            <a:r>
              <a:rPr lang="nl-BE" dirty="0"/>
              <a:t>Verbetering </a:t>
            </a:r>
            <a:r>
              <a:rPr lang="nl-BE" b="1" dirty="0"/>
              <a:t>fietsnetwerk</a:t>
            </a:r>
            <a:r>
              <a:rPr lang="nl-BE" dirty="0"/>
              <a:t> (betere oversteek, comfortabel)</a:t>
            </a:r>
          </a:p>
          <a:p>
            <a:pPr>
              <a:spcBef>
                <a:spcPts val="1200"/>
              </a:spcBef>
            </a:pPr>
            <a:r>
              <a:rPr lang="nl-BE" dirty="0"/>
              <a:t>Lichte verslechtering voor </a:t>
            </a:r>
            <a:r>
              <a:rPr lang="nl-BE" b="1" dirty="0"/>
              <a:t>voetgangers</a:t>
            </a:r>
            <a:r>
              <a:rPr lang="nl-BE" dirty="0"/>
              <a:t> (bijkomende hindernissen N-Z)</a:t>
            </a:r>
          </a:p>
          <a:p>
            <a:pPr>
              <a:spcBef>
                <a:spcPts val="1200"/>
              </a:spcBef>
            </a:pPr>
            <a:r>
              <a:rPr lang="nl-BE" dirty="0"/>
              <a:t>Knelpunten voor </a:t>
            </a:r>
            <a:r>
              <a:rPr lang="nl-BE" b="1" dirty="0"/>
              <a:t>doorstroming</a:t>
            </a:r>
            <a:r>
              <a:rPr lang="nl-BE" dirty="0"/>
              <a:t> op kruispunten: </a:t>
            </a:r>
            <a:br>
              <a:rPr lang="nl-BE" dirty="0"/>
            </a:br>
            <a:r>
              <a:rPr lang="nl-BE" dirty="0"/>
              <a:t>positief (niet voor ontsluitingsalternatief)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MOBILITEIT: </a:t>
            </a:r>
            <a:r>
              <a:rPr lang="en-US" dirty="0" err="1"/>
              <a:t>conclusies</a:t>
            </a:r>
            <a:r>
              <a:rPr lang="en-US" dirty="0"/>
              <a:t> 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33122C9-A0B9-462F-8757-0847AD287B63}" type="slidenum">
              <a:rPr lang="en-US" noProof="0" smtClean="0"/>
              <a:pPr/>
              <a:t>16</a:t>
            </a:fld>
            <a:endParaRPr lang="en-US" noProof="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F9A49C-BE93-4F54-8A59-AB64A4BEF51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4893469"/>
            <a:ext cx="6858594" cy="249958"/>
          </a:xfrm>
          <a:prstGeom prst="rect">
            <a:avLst/>
          </a:prstGeom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10AECA8-A0C7-4AFE-976E-947C8C185B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87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1710"/>
    </mc:Choice>
    <mc:Fallback xmlns="">
      <p:transition spd="slow" advClick="0" advTm="51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33122C9-A0B9-462F-8757-0847AD287B63}" type="slidenum">
              <a:rPr lang="en-US" noProof="0" smtClean="0"/>
              <a:pPr/>
              <a:t>17</a:t>
            </a:fld>
            <a:endParaRPr lang="en-US" noProof="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F9A49C-BE93-4F54-8A59-AB64A4BEF51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4893469"/>
            <a:ext cx="6858594" cy="249958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74A05CE4-91BF-438B-91F6-25E87C72D4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-1"/>
            <a:ext cx="8425697" cy="5143427"/>
          </a:xfrm>
          <a:prstGeom prst="rect">
            <a:avLst/>
          </a:prstGeom>
        </p:spPr>
      </p:pic>
      <p:sp>
        <p:nvSpPr>
          <p:cNvPr id="6" name="Espace réservé du texte 5"/>
          <p:cNvSpPr>
            <a:spLocks noGrp="1"/>
          </p:cNvSpPr>
          <p:nvPr>
            <p:ph type="body" sz="quarter" idx="10"/>
          </p:nvPr>
        </p:nvSpPr>
        <p:spPr>
          <a:xfrm>
            <a:off x="5791200" y="209550"/>
            <a:ext cx="3352800" cy="684212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 GELUID: </a:t>
            </a:r>
            <a:r>
              <a:rPr lang="en-US" dirty="0" err="1"/>
              <a:t>meetpunten</a:t>
            </a:r>
            <a:r>
              <a:rPr lang="en-US" dirty="0"/>
              <a:t> </a:t>
            </a:r>
          </a:p>
        </p:txBody>
      </p: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1589162-DB74-458D-BFBC-053ABC2BCF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0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998"/>
    </mc:Choice>
    <mc:Fallback xmlns="">
      <p:transition spd="slow" advClick="0" advTm="30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GELUID: </a:t>
            </a:r>
            <a:r>
              <a:rPr lang="en-US" dirty="0" err="1"/>
              <a:t>referentietoestand</a:t>
            </a:r>
            <a:r>
              <a:rPr lang="en-US" dirty="0"/>
              <a:t> 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33122C9-A0B9-462F-8757-0847AD287B63}" type="slidenum">
              <a:rPr lang="en-US" noProof="0" smtClean="0"/>
              <a:pPr/>
              <a:t>18</a:t>
            </a:fld>
            <a:endParaRPr lang="en-US" noProof="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F9A49C-BE93-4F54-8A59-AB64A4BEF51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4893469"/>
            <a:ext cx="6858594" cy="249958"/>
          </a:xfrm>
          <a:prstGeom prst="rect">
            <a:avLst/>
          </a:prstGeom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3F22668-D972-4A88-A88D-7ACC288B03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082B8A68-5E71-48CA-9063-BC7FFFFAF72F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4" y="1356170"/>
            <a:ext cx="4251431" cy="3320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86048697-DD08-4733-9AF7-39509F30B3CD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744" y="1352550"/>
            <a:ext cx="4251431" cy="33241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072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407"/>
    </mc:Choice>
    <mc:Fallback xmlns="">
      <p:transition spd="slow" advTm="52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>
            <a:extLst>
              <a:ext uri="{FF2B5EF4-FFF2-40B4-BE49-F238E27FC236}">
                <a16:creationId xmlns:a16="http://schemas.microsoft.com/office/drawing/2014/main" id="{1C6E42AC-61B3-422C-B535-45E797E8CD8B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2490759" y="0"/>
            <a:ext cx="6653242" cy="5214073"/>
          </a:xfrm>
          <a:prstGeom prst="rect">
            <a:avLst/>
          </a:prstGeom>
        </p:spPr>
      </p:pic>
      <p:sp>
        <p:nvSpPr>
          <p:cNvPr id="6" name="Espace réservé du texte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GELUID: basis 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33122C9-A0B9-462F-8757-0847AD287B63}" type="slidenum">
              <a:rPr lang="en-US" noProof="0" smtClean="0"/>
              <a:pPr/>
              <a:t>19</a:t>
            </a:fld>
            <a:endParaRPr lang="en-US" noProof="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F9A49C-BE93-4F54-8A59-AB64A4BEF51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4893469"/>
            <a:ext cx="6858594" cy="2499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675B0B-5C1E-44D5-B91E-779ED5225C3D}"/>
              </a:ext>
            </a:extLst>
          </p:cNvPr>
          <p:cNvSpPr txBox="1"/>
          <p:nvPr/>
        </p:nvSpPr>
        <p:spPr>
          <a:xfrm>
            <a:off x="228600" y="1047750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Zonder maatregelen</a:t>
            </a:r>
            <a:endParaRPr lang="en-US" dirty="0"/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2409D82-852F-4DE7-AFA3-CE7A842028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41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367"/>
    </mc:Choice>
    <mc:Fallback xmlns="">
      <p:transition spd="slow" advTm="483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6B634A6D-2E31-4C56-B4E4-9853549B1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1352550"/>
            <a:ext cx="8642350" cy="3178970"/>
          </a:xfrm>
        </p:spPr>
        <p:txBody>
          <a:bodyPr/>
          <a:lstStyle/>
          <a:p>
            <a:pPr marL="342900" indent="-342900">
              <a:spcBef>
                <a:spcPts val="1800"/>
              </a:spcBef>
              <a:buSzPct val="125000"/>
              <a:buFont typeface="+mj-lt"/>
              <a:buAutoNum type="arabicPeriod"/>
            </a:pPr>
            <a:r>
              <a:rPr lang="nl-BE" dirty="0"/>
              <a:t>Project-MER: wat en waarom?</a:t>
            </a:r>
          </a:p>
          <a:p>
            <a:pPr marL="342900" indent="-342900">
              <a:spcBef>
                <a:spcPts val="1800"/>
              </a:spcBef>
              <a:buSzPct val="125000"/>
              <a:buFont typeface="+mj-lt"/>
              <a:buAutoNum type="arabicPeriod"/>
            </a:pPr>
            <a:r>
              <a:rPr lang="nl-BE" dirty="0"/>
              <a:t>Alternatieven N171- fase 3</a:t>
            </a:r>
          </a:p>
          <a:p>
            <a:pPr marL="342900" indent="-342900">
              <a:spcBef>
                <a:spcPts val="1800"/>
              </a:spcBef>
              <a:buSzPct val="125000"/>
              <a:buFont typeface="+mj-lt"/>
              <a:buAutoNum type="arabicPeriod"/>
            </a:pPr>
            <a:r>
              <a:rPr lang="nl-BE" dirty="0"/>
              <a:t>Onderzoeksresultaten milieueffecten</a:t>
            </a:r>
          </a:p>
          <a:p>
            <a:pPr marL="342900" indent="-342900">
              <a:spcBef>
                <a:spcPts val="1800"/>
              </a:spcBef>
              <a:buSzPct val="125000"/>
              <a:buFont typeface="+mj-lt"/>
              <a:buAutoNum type="arabicPeriod"/>
            </a:pPr>
            <a:r>
              <a:rPr lang="nl-BE" dirty="0" err="1"/>
              <a:t>Mildering</a:t>
            </a:r>
            <a:endParaRPr lang="nl-BE" dirty="0"/>
          </a:p>
          <a:p>
            <a:pPr marL="342900" indent="-342900">
              <a:spcBef>
                <a:spcPts val="1800"/>
              </a:spcBef>
              <a:buSzPct val="125000"/>
              <a:buFont typeface="+mj-lt"/>
              <a:buAutoNum type="arabicPeriod"/>
            </a:pPr>
            <a:r>
              <a:rPr lang="nl-BE" dirty="0"/>
              <a:t>Conclusies</a:t>
            </a:r>
            <a:endParaRPr lang="nl-BE" sz="2400" dirty="0"/>
          </a:p>
          <a:p>
            <a:endParaRPr lang="nl-BE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721C36DE-54A3-462A-9AD8-3111A7BFFF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BE" dirty="0"/>
              <a:t>OPBOUW PRESENTATIE</a:t>
            </a:r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EDB520D9-A537-4217-A93C-FCC4F4C06568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l"/>
            <a:r>
              <a:rPr lang="en-US" dirty="0"/>
              <a:t>07/09/2021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88D0E8B-7EBF-460A-BDE8-472ACC6F6AC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en-US" dirty="0" err="1"/>
              <a:t>Resultaten</a:t>
            </a:r>
            <a:r>
              <a:rPr lang="en-US" dirty="0"/>
              <a:t> project-MER N171 </a:t>
            </a:r>
            <a:r>
              <a:rPr lang="en-US" dirty="0" err="1"/>
              <a:t>fase</a:t>
            </a:r>
            <a:r>
              <a:rPr lang="en-US" dirty="0"/>
              <a:t> 3</a:t>
            </a:r>
          </a:p>
        </p:txBody>
      </p: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22F45C0-9785-4853-AB31-55B57B3896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43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77"/>
    </mc:Choice>
    <mc:Fallback xmlns="">
      <p:transition spd="slow" advTm="26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0059BA4-CEC1-4DAC-AACD-0129DB2F58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0824" y="303213"/>
            <a:ext cx="8642351" cy="684212"/>
          </a:xfrm>
        </p:spPr>
        <p:txBody>
          <a:bodyPr/>
          <a:lstStyle/>
          <a:p>
            <a:r>
              <a:rPr lang="nl-BE" dirty="0"/>
              <a:t>GELUID: aantal </a:t>
            </a:r>
            <a:r>
              <a:rPr lang="nl-BE" dirty="0" err="1"/>
              <a:t>gehinderden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653F8-049D-4965-8EC5-0A6CA5F58F6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243890" y="4893469"/>
            <a:ext cx="649285" cy="250031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733122C9-A0B9-462F-8757-0847AD287B63}" type="slidenum">
              <a:rPr lang="en-US" noProof="0" smtClean="0"/>
              <a:pPr>
                <a:spcAft>
                  <a:spcPts val="600"/>
                </a:spcAft>
              </a:pPr>
              <a:t>20</a:t>
            </a:fld>
            <a:endParaRPr lang="en-US" noProof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62737E6-52DB-463F-B500-214492DEB9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6350209"/>
              </p:ext>
            </p:extLst>
          </p:nvPr>
        </p:nvGraphicFramePr>
        <p:xfrm>
          <a:off x="250825" y="1352550"/>
          <a:ext cx="8642351" cy="2657138"/>
        </p:xfrm>
        <a:graphic>
          <a:graphicData uri="http://schemas.openxmlformats.org/drawingml/2006/table">
            <a:tbl>
              <a:tblPr firstRow="1" firstCol="1" bandRow="1"/>
              <a:tblGrid>
                <a:gridCol w="3025775">
                  <a:extLst>
                    <a:ext uri="{9D8B030D-6E8A-4147-A177-3AD203B41FA5}">
                      <a16:colId xmlns:a16="http://schemas.microsoft.com/office/drawing/2014/main" val="4147119574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531035596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715536385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919363746"/>
                    </a:ext>
                  </a:extLst>
                </a:gridCol>
                <a:gridCol w="1349376">
                  <a:extLst>
                    <a:ext uri="{9D8B030D-6E8A-4147-A177-3AD203B41FA5}">
                      <a16:colId xmlns:a16="http://schemas.microsoft.com/office/drawing/2014/main" val="3855705613"/>
                    </a:ext>
                  </a:extLst>
                </a:gridCol>
              </a:tblGrid>
              <a:tr h="381000">
                <a:tc rowSpan="2"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nl-BE" sz="1400" b="1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Hindercontour</a:t>
                      </a:r>
                      <a:r>
                        <a:rPr lang="nl-BE" sz="1400" b="0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(gedifferentieerde  referentiewaarden – bestaande secundaire wegen)</a:t>
                      </a:r>
                      <a:endParaRPr lang="nl-BE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2359" marR="142359" marT="71179" marB="71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nl-BE" sz="1400" b="1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Aantal wooneenheden binnen de hindercontour</a:t>
                      </a:r>
                      <a:endParaRPr lang="nl-BE" sz="28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2359" marR="142359" marT="71179" marB="71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2656970"/>
                  </a:ext>
                </a:extLst>
              </a:tr>
              <a:tr h="50770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nl-BE" sz="1400" b="0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Referentie-situatie</a:t>
                      </a:r>
                      <a:endParaRPr lang="nl-BE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6769" marR="106769" marT="1482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nl-BE" sz="1400" b="0" i="0" u="none" strike="noStrike" dirty="0">
                          <a:effectLst/>
                          <a:latin typeface="Arial" panose="020B0604020202020204" pitchFamily="34" charset="0"/>
                        </a:rPr>
                        <a:t>Basis-alternatief</a:t>
                      </a:r>
                    </a:p>
                  </a:txBody>
                  <a:tcPr marL="106769" marR="106769" marT="1482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nl-BE" sz="1400" b="0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Doorstromings-alternatief</a:t>
                      </a:r>
                      <a:endParaRPr lang="nl-BE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6769" marR="106769" marT="1482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nl-BE" sz="1400" b="0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Ontsluitings-alternatief</a:t>
                      </a:r>
                      <a:endParaRPr lang="nl-BE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6769" marR="106769" marT="1482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8295629"/>
                  </a:ext>
                </a:extLst>
              </a:tr>
              <a:tr h="884215">
                <a:tc>
                  <a:txBody>
                    <a:bodyPr/>
                    <a:lstStyle/>
                    <a:p>
                      <a:pPr algn="just" fontAlgn="t">
                        <a:lnSpc>
                          <a:spcPct val="11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nl-BE" sz="1400" b="0" i="0" u="none" strike="noStrike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Lden</a:t>
                      </a:r>
                      <a:r>
                        <a:rPr lang="nl-BE" sz="1400" b="0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&gt; 65 dB(A)</a:t>
                      </a:r>
                      <a:endParaRPr lang="nl-BE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6769" marR="106769" marT="1482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nl-BE" sz="1400" b="0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1 846</a:t>
                      </a:r>
                      <a:endParaRPr lang="nl-BE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6769" marR="106769" marT="1482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nl-BE" sz="1400" b="0" i="0" u="none" strike="noStrike" dirty="0">
                          <a:effectLst/>
                          <a:latin typeface="Arial" panose="020B0604020202020204" pitchFamily="34" charset="0"/>
                        </a:rPr>
                        <a:t>1 464 </a:t>
                      </a:r>
                      <a:br>
                        <a:rPr lang="nl-BE" sz="1400" b="0" i="0" u="none" strike="noStrike" dirty="0"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nl-BE" sz="1400" b="0" i="0" u="none" strike="noStrike" dirty="0">
                          <a:effectLst/>
                          <a:latin typeface="Arial" panose="020B0604020202020204" pitchFamily="34" charset="0"/>
                        </a:rPr>
                        <a:t>(-20,7%)</a:t>
                      </a:r>
                    </a:p>
                    <a:p>
                      <a:pPr algn="ctr" fontAlgn="t">
                        <a:lnSpc>
                          <a:spcPct val="11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nl-BE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6769" marR="106769" marT="1482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nl-BE" sz="1400" b="0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1 440 </a:t>
                      </a:r>
                      <a:br>
                        <a:rPr lang="nl-BE" sz="1400" b="0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</a:br>
                      <a:r>
                        <a:rPr lang="nl-BE" sz="1400" b="0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(-22%)</a:t>
                      </a:r>
                      <a:endParaRPr lang="nl-BE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6769" marR="106769" marT="1482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nl-BE" sz="1400" b="0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1 454</a:t>
                      </a:r>
                      <a:br>
                        <a:rPr lang="nl-BE" sz="1400" b="0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</a:br>
                      <a:r>
                        <a:rPr lang="nl-BE" sz="1400" b="0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(-21.2%)</a:t>
                      </a:r>
                      <a:endParaRPr lang="nl-BE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6769" marR="106769" marT="1482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1638965"/>
                  </a:ext>
                </a:extLst>
              </a:tr>
              <a:tr h="884215">
                <a:tc>
                  <a:txBody>
                    <a:bodyPr/>
                    <a:lstStyle/>
                    <a:p>
                      <a:pPr algn="just" fontAlgn="t">
                        <a:lnSpc>
                          <a:spcPct val="11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nl-BE" sz="1400" b="0" i="0" u="none" strike="noStrike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Lnight &gt; 55 dB(A)</a:t>
                      </a:r>
                      <a:endParaRPr lang="nl-BE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6769" marR="106769" marT="1482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nl-BE" sz="1400" b="0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2 897</a:t>
                      </a:r>
                      <a:endParaRPr lang="nl-BE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6769" marR="106769" marT="1482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nl-BE" sz="1400" b="0" i="0" u="none" strike="noStrike" dirty="0">
                          <a:effectLst/>
                          <a:latin typeface="Arial" panose="020B0604020202020204" pitchFamily="34" charset="0"/>
                        </a:rPr>
                        <a:t>2 340 </a:t>
                      </a:r>
                      <a:br>
                        <a:rPr lang="nl-BE" sz="1400" b="0" i="0" u="none" strike="noStrike" dirty="0"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nl-BE" sz="1400" b="0" i="0" u="none" strike="noStrike" dirty="0">
                          <a:effectLst/>
                          <a:latin typeface="Arial" panose="020B0604020202020204" pitchFamily="34" charset="0"/>
                        </a:rPr>
                        <a:t>(-19.2%)</a:t>
                      </a:r>
                    </a:p>
                    <a:p>
                      <a:pPr algn="ctr" fontAlgn="t">
                        <a:lnSpc>
                          <a:spcPct val="11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nl-BE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6769" marR="106769" marT="1482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nl-BE" sz="1400" b="0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2 292</a:t>
                      </a:r>
                      <a:br>
                        <a:rPr lang="nl-BE" sz="1400" b="0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</a:br>
                      <a:r>
                        <a:rPr lang="nl-BE" sz="1400" b="0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(-20.9%)</a:t>
                      </a:r>
                      <a:endParaRPr lang="nl-BE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6769" marR="106769" marT="1482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nl-BE" sz="1400" b="0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2 269</a:t>
                      </a:r>
                      <a:br>
                        <a:rPr lang="nl-BE" sz="1400" b="0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</a:br>
                      <a:r>
                        <a:rPr lang="nl-BE" sz="1400" b="0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(-21.7%)</a:t>
                      </a:r>
                      <a:endParaRPr lang="nl-BE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6769" marR="106769" marT="1482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8171544"/>
                  </a:ext>
                </a:extLst>
              </a:tr>
            </a:tbl>
          </a:graphicData>
        </a:graphic>
      </p:graphicFrame>
      <p:pic>
        <p:nvPicPr>
          <p:cNvPr id="2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E5DCDE8-BF0B-4F5C-BAF6-FA727B9F54B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548.28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  <p:sp>
        <p:nvSpPr>
          <p:cNvPr id="8" name="Tijdelijke aanduiding voor voettekst 2">
            <a:extLst>
              <a:ext uri="{FF2B5EF4-FFF2-40B4-BE49-F238E27FC236}">
                <a16:creationId xmlns:a16="http://schemas.microsoft.com/office/drawing/2014/main" id="{D54E7B0B-B94C-4D14-84F3-F1C60051F09E}"/>
              </a:ext>
            </a:extLst>
          </p:cNvPr>
          <p:cNvSpPr txBox="1">
            <a:spLocks/>
          </p:cNvSpPr>
          <p:nvPr/>
        </p:nvSpPr>
        <p:spPr>
          <a:xfrm>
            <a:off x="1439652" y="4893469"/>
            <a:ext cx="6804236" cy="250032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Resultaten</a:t>
            </a:r>
            <a:r>
              <a:rPr lang="en-US" sz="6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 project-MER N171 </a:t>
            </a:r>
            <a:r>
              <a:rPr lang="en-US" sz="600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fase</a:t>
            </a:r>
            <a:r>
              <a:rPr lang="en-US" sz="6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 3</a:t>
            </a:r>
          </a:p>
        </p:txBody>
      </p:sp>
      <p:sp>
        <p:nvSpPr>
          <p:cNvPr id="9" name="Tijdelijke aanduiding voor datum 3">
            <a:extLst>
              <a:ext uri="{FF2B5EF4-FFF2-40B4-BE49-F238E27FC236}">
                <a16:creationId xmlns:a16="http://schemas.microsoft.com/office/drawing/2014/main" id="{2C661E35-465E-486C-BDA3-7E16925FB50E}"/>
              </a:ext>
            </a:extLst>
          </p:cNvPr>
          <p:cNvSpPr txBox="1">
            <a:spLocks/>
          </p:cNvSpPr>
          <p:nvPr/>
        </p:nvSpPr>
        <p:spPr>
          <a:xfrm>
            <a:off x="511200" y="4893469"/>
            <a:ext cx="892448" cy="250032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07/09/2021</a:t>
            </a:r>
          </a:p>
        </p:txBody>
      </p:sp>
    </p:spTree>
    <p:extLst>
      <p:ext uri="{BB962C8B-B14F-4D97-AF65-F5344CB8AC3E}">
        <p14:creationId xmlns:p14="http://schemas.microsoft.com/office/powerpoint/2010/main" val="426625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/>
          <p:cNvSpPr>
            <a:spLocks noGrp="1"/>
          </p:cNvSpPr>
          <p:nvPr>
            <p:ph type="body" sz="quarter" idx="10"/>
          </p:nvPr>
        </p:nvSpPr>
        <p:spPr>
          <a:xfrm>
            <a:off x="250824" y="303213"/>
            <a:ext cx="6759575" cy="684212"/>
          </a:xfrm>
        </p:spPr>
        <p:txBody>
          <a:bodyPr/>
          <a:lstStyle/>
          <a:p>
            <a:r>
              <a:rPr lang="en-US" dirty="0"/>
              <a:t>GELUID: </a:t>
            </a:r>
            <a:r>
              <a:rPr lang="en-US" dirty="0" err="1"/>
              <a:t>doorstroming</a:t>
            </a:r>
            <a:r>
              <a:rPr lang="en-US" dirty="0"/>
              <a:t> &amp; </a:t>
            </a:r>
            <a:r>
              <a:rPr lang="en-US" dirty="0" err="1"/>
              <a:t>ontsluiting</a:t>
            </a:r>
            <a:r>
              <a:rPr lang="en-US" dirty="0"/>
              <a:t> 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33122C9-A0B9-462F-8757-0847AD287B63}" type="slidenum">
              <a:rPr lang="en-US" noProof="0" smtClean="0"/>
              <a:pPr/>
              <a:t>21</a:t>
            </a:fld>
            <a:endParaRPr lang="en-US" noProof="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F9A49C-BE93-4F54-8A59-AB64A4BEF51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4893469"/>
            <a:ext cx="6858594" cy="2499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D6E90B9-18C3-4C6F-9508-D300C0DCDEBE}"/>
              </a:ext>
            </a:extLst>
          </p:cNvPr>
          <p:cNvSpPr txBox="1"/>
          <p:nvPr/>
        </p:nvSpPr>
        <p:spPr>
          <a:xfrm>
            <a:off x="6631017" y="460653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zonder maatregelen</a:t>
            </a:r>
            <a:endParaRPr lang="en-US" dirty="0"/>
          </a:p>
        </p:txBody>
      </p: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AB2F8BA-6848-49C7-A57F-6319860341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C23295F2-83AF-48D6-B792-4FA5C770B560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266064" y="1352550"/>
            <a:ext cx="4210648" cy="3287950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C3B85C1D-338A-4573-805A-581E86C358EA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4667289" y="1352550"/>
            <a:ext cx="4188083" cy="327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84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86"/>
    </mc:Choice>
    <mc:Fallback xmlns="">
      <p:transition spd="slow" advTm="164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B8A50A85-1D1D-41A3-813F-65A54A2248B5}"/>
              </a:ext>
            </a:extLst>
          </p:cNvPr>
          <p:cNvSpPr/>
          <p:nvPr/>
        </p:nvSpPr>
        <p:spPr>
          <a:xfrm>
            <a:off x="0" y="0"/>
            <a:ext cx="9141823" cy="5143500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42D6AA1-8C3B-468B-B647-010F48264E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7" y="0"/>
            <a:ext cx="9141823" cy="517003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8952AB-3EB4-4E27-B393-77AB31A66B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6225" y="303213"/>
            <a:ext cx="3838576" cy="684212"/>
          </a:xfrm>
          <a:solidFill>
            <a:schemeClr val="bg1"/>
          </a:solidFill>
        </p:spPr>
        <p:txBody>
          <a:bodyPr/>
          <a:lstStyle/>
          <a:p>
            <a:r>
              <a:rPr lang="nl-BE" dirty="0"/>
              <a:t> GELUID: geluidsschermen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64FD61-45E7-4FE8-816F-AFC3AADF341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33122C9-A0B9-462F-8757-0847AD287B63}" type="slidenum">
              <a:rPr lang="en-US" noProof="0" smtClean="0"/>
              <a:pPr/>
              <a:t>22</a:t>
            </a:fld>
            <a:endParaRPr lang="en-US" noProof="0" dirty="0"/>
          </a:p>
        </p:txBody>
      </p:sp>
      <p:pic>
        <p:nvPicPr>
          <p:cNvPr id="2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422DEDB-DF14-4FB7-96E9-C6D7DCDD3F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  <p:sp>
        <p:nvSpPr>
          <p:cNvPr id="10" name="Tijdelijke aanduiding voor datum 3">
            <a:extLst>
              <a:ext uri="{FF2B5EF4-FFF2-40B4-BE49-F238E27FC236}">
                <a16:creationId xmlns:a16="http://schemas.microsoft.com/office/drawing/2014/main" id="{7C5CF9C2-9DBB-482F-B2D2-7E511A1E89A1}"/>
              </a:ext>
            </a:extLst>
          </p:cNvPr>
          <p:cNvSpPr txBox="1">
            <a:spLocks/>
          </p:cNvSpPr>
          <p:nvPr/>
        </p:nvSpPr>
        <p:spPr>
          <a:xfrm>
            <a:off x="511200" y="4893469"/>
            <a:ext cx="892448" cy="250032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07/09/2021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10C3FAA-FC8F-4202-A849-BC8850C3E993}"/>
              </a:ext>
            </a:extLst>
          </p:cNvPr>
          <p:cNvSpPr txBox="1"/>
          <p:nvPr/>
        </p:nvSpPr>
        <p:spPr>
          <a:xfrm>
            <a:off x="7239000" y="4682268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</a:rPr>
              <a:t>Basisalternatief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D1B7073F-3116-4451-B67D-56B83A5C67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83018" y="3215224"/>
            <a:ext cx="1200248" cy="135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73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16"/>
    </mc:Choice>
    <mc:Fallback xmlns="">
      <p:transition spd="slow" advTm="239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90580AB-5A83-4CA5-B937-90059314B2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1276350"/>
            <a:ext cx="8642350" cy="3255170"/>
          </a:xfrm>
        </p:spPr>
        <p:txBody>
          <a:bodyPr/>
          <a:lstStyle/>
          <a:p>
            <a:r>
              <a:rPr lang="nl-BE" b="1" dirty="0"/>
              <a:t>Aantal </a:t>
            </a:r>
            <a:r>
              <a:rPr lang="nl-BE" b="1" dirty="0" err="1"/>
              <a:t>gehinderden</a:t>
            </a:r>
            <a:r>
              <a:rPr lang="nl-BE" dirty="0"/>
              <a:t>: globale afname</a:t>
            </a:r>
          </a:p>
          <a:p>
            <a:pPr>
              <a:spcBef>
                <a:spcPts val="1200"/>
              </a:spcBef>
            </a:pPr>
            <a:r>
              <a:rPr lang="nl-BE" b="1" dirty="0"/>
              <a:t>Verschillende alternatieven: </a:t>
            </a:r>
            <a:r>
              <a:rPr lang="nl-BE" dirty="0"/>
              <a:t>weinig onderscheid (wel lokaal)</a:t>
            </a:r>
          </a:p>
          <a:p>
            <a:pPr>
              <a:spcBef>
                <a:spcPts val="1200"/>
              </a:spcBef>
            </a:pPr>
            <a:r>
              <a:rPr lang="nl-BE" b="1" dirty="0"/>
              <a:t>Geluidsschermen</a:t>
            </a:r>
          </a:p>
          <a:p>
            <a:pPr lvl="1"/>
            <a:r>
              <a:rPr lang="nl-BE" dirty="0"/>
              <a:t>noodzakelijk ter hoogte woonwijk Rozenlaan / </a:t>
            </a:r>
            <a:r>
              <a:rPr lang="nl-BE" dirty="0" err="1"/>
              <a:t>Leliënlaan</a:t>
            </a:r>
            <a:r>
              <a:rPr lang="nl-BE" dirty="0"/>
              <a:t> in combinatie met aangepast wegdek</a:t>
            </a:r>
          </a:p>
          <a:p>
            <a:pPr lvl="1"/>
            <a:r>
              <a:rPr lang="nl-BE" dirty="0"/>
              <a:t>alternatieven te bekijken voor vrijstaande bebouwing (boerderijen)</a:t>
            </a:r>
          </a:p>
          <a:p>
            <a:pPr>
              <a:spcBef>
                <a:spcPts val="1200"/>
              </a:spcBef>
            </a:pPr>
            <a:r>
              <a:rPr lang="nl-BE" b="1" dirty="0" err="1"/>
              <a:t>Mildering</a:t>
            </a:r>
            <a:r>
              <a:rPr lang="nl-BE" dirty="0"/>
              <a:t> moeilijker bij ontsluitingsalternatief (kruispunten)</a:t>
            </a:r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GELUID: </a:t>
            </a:r>
            <a:r>
              <a:rPr lang="en-US" dirty="0" err="1"/>
              <a:t>conclusies</a:t>
            </a:r>
            <a:r>
              <a:rPr lang="en-US" dirty="0"/>
              <a:t> 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33122C9-A0B9-462F-8757-0847AD287B63}" type="slidenum">
              <a:rPr lang="en-US" noProof="0" smtClean="0"/>
              <a:pPr/>
              <a:t>23</a:t>
            </a:fld>
            <a:endParaRPr lang="en-US" noProof="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F9A49C-BE93-4F54-8A59-AB64A4BEF51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4893469"/>
            <a:ext cx="6858594" cy="249958"/>
          </a:xfrm>
          <a:prstGeom prst="rect">
            <a:avLst/>
          </a:prstGeom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2BFD2AF-A456-40C4-A3EB-89305EC154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43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96"/>
    </mc:Choice>
    <mc:Fallback xmlns="">
      <p:transition spd="slow" advTm="50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LUCHT: </a:t>
            </a:r>
            <a:r>
              <a:rPr lang="en-US" dirty="0" err="1"/>
              <a:t>conclusies</a:t>
            </a:r>
            <a:r>
              <a:rPr lang="en-US" dirty="0"/>
              <a:t> 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33122C9-A0B9-462F-8757-0847AD287B63}" type="slidenum">
              <a:rPr lang="en-US" noProof="0" smtClean="0"/>
              <a:pPr/>
              <a:t>24</a:t>
            </a:fld>
            <a:endParaRPr lang="en-US" noProof="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F9A49C-BE93-4F54-8A59-AB64A4BEF51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4893469"/>
            <a:ext cx="6858594" cy="2499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65C240-72E5-4E70-9EF3-B5452D79C849}"/>
              </a:ext>
            </a:extLst>
          </p:cNvPr>
          <p:cNvSpPr txBox="1"/>
          <p:nvPr/>
        </p:nvSpPr>
        <p:spPr>
          <a:xfrm>
            <a:off x="227964" y="1047750"/>
            <a:ext cx="8763636" cy="4039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-"/>
            </a:pPr>
            <a:r>
              <a:rPr lang="nl-NL" b="1" dirty="0">
                <a:latin typeface="Arial" panose="020B0604020202020204" pitchFamily="34" charset="0"/>
                <a:ea typeface="Times New Roman" panose="02020603050405020304" pitchFamily="18" charset="0"/>
              </a:rPr>
              <a:t>Effecten</a:t>
            </a:r>
          </a:p>
          <a:p>
            <a:pPr marL="800100" lvl="1" indent="-342900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-"/>
            </a:pPr>
            <a:r>
              <a:rPr lang="nl-NL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negatief</a:t>
            </a:r>
            <a:r>
              <a:rPr lang="nl-NL" dirty="0">
                <a:latin typeface="Arial" panose="020B0604020202020204" pitchFamily="34" charset="0"/>
                <a:ea typeface="Times New Roman" panose="02020603050405020304" pitchFamily="18" charset="0"/>
              </a:rPr>
              <a:t> effect langs de nieuwe segmenten van de N171.</a:t>
            </a:r>
          </a:p>
          <a:p>
            <a:pPr marL="800100" lvl="1" indent="-342900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-"/>
            </a:pPr>
            <a:r>
              <a:rPr lang="nl-NL" dirty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positief</a:t>
            </a:r>
            <a:r>
              <a:rPr lang="nl-NL" dirty="0">
                <a:latin typeface="Arial" panose="020B0604020202020204" pitchFamily="34" charset="0"/>
                <a:ea typeface="Times New Roman" panose="02020603050405020304" pitchFamily="18" charset="0"/>
              </a:rPr>
              <a:t> tot aanzienlijk positief langs diverse segmenten met bebouwing. </a:t>
            </a:r>
          </a:p>
          <a:p>
            <a:pPr marL="800100" lvl="1" indent="-342900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-"/>
            </a:pPr>
            <a:r>
              <a:rPr lang="nl-NL" dirty="0">
                <a:latin typeface="Arial" panose="020B0604020202020204" pitchFamily="34" charset="0"/>
                <a:ea typeface="Times New Roman" panose="02020603050405020304" pitchFamily="18" charset="0"/>
              </a:rPr>
              <a:t>meest uitgesproken inzake NO2 (en UFP).</a:t>
            </a:r>
          </a:p>
          <a:p>
            <a:pPr marL="342900" lvl="0" indent="-342900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-"/>
            </a:pPr>
            <a:r>
              <a:rPr lang="nl-NL" b="1" dirty="0">
                <a:latin typeface="Arial" panose="020B0604020202020204" pitchFamily="34" charset="0"/>
                <a:ea typeface="Times New Roman" panose="02020603050405020304" pitchFamily="18" charset="0"/>
              </a:rPr>
              <a:t>Grenswaarden</a:t>
            </a:r>
            <a:r>
              <a:rPr lang="nl-NL" dirty="0">
                <a:latin typeface="Arial" panose="020B0604020202020204" pitchFamily="34" charset="0"/>
                <a:ea typeface="Times New Roman" panose="02020603050405020304" pitchFamily="18" charset="0"/>
              </a:rPr>
              <a:t>: geen extra overschrijdingen.</a:t>
            </a:r>
          </a:p>
          <a:p>
            <a:pPr marL="342900" lvl="0" indent="-342900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-"/>
            </a:pPr>
            <a:r>
              <a:rPr lang="nl-NL" b="1" dirty="0">
                <a:latin typeface="Arial" panose="020B0604020202020204" pitchFamily="34" charset="0"/>
                <a:ea typeface="Times New Roman" panose="02020603050405020304" pitchFamily="18" charset="0"/>
              </a:rPr>
              <a:t>Onderzochte alternatieven</a:t>
            </a:r>
            <a:r>
              <a:rPr lang="nl-NL" dirty="0">
                <a:latin typeface="Arial" panose="020B0604020202020204" pitchFamily="34" charset="0"/>
                <a:ea typeface="Times New Roman" panose="02020603050405020304" pitchFamily="18" charset="0"/>
              </a:rPr>
              <a:t>: geen uitgesproken verschil</a:t>
            </a:r>
          </a:p>
          <a:p>
            <a:pPr marL="342900" lvl="0" indent="-342900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-"/>
            </a:pPr>
            <a:r>
              <a:rPr lang="nl-NL" b="1" dirty="0">
                <a:latin typeface="Arial" panose="020B0604020202020204" pitchFamily="34" charset="0"/>
                <a:ea typeface="Times New Roman" panose="02020603050405020304" pitchFamily="18" charset="0"/>
              </a:rPr>
              <a:t>Emissies</a:t>
            </a:r>
            <a:r>
              <a:rPr lang="nl-NL" dirty="0">
                <a:latin typeface="Arial" panose="020B0604020202020204" pitchFamily="34" charset="0"/>
                <a:ea typeface="Times New Roman" panose="02020603050405020304" pitchFamily="18" charset="0"/>
              </a:rPr>
              <a:t>: geen significante wijzigingen</a:t>
            </a:r>
            <a:br>
              <a:rPr lang="nl-NL" dirty="0"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nl-NL" dirty="0">
                <a:latin typeface="Arial" panose="020B0604020202020204" pitchFamily="34" charset="0"/>
                <a:ea typeface="Times New Roman" panose="02020603050405020304" pitchFamily="18" charset="0"/>
              </a:rPr>
              <a:t>(</a:t>
            </a:r>
            <a:r>
              <a:rPr lang="nl-BE" dirty="0">
                <a:latin typeface="Arial" panose="020B0604020202020204" pitchFamily="34" charset="0"/>
                <a:ea typeface="Times New Roman" panose="02020603050405020304" pitchFamily="18" charset="0"/>
              </a:rPr>
              <a:t>behoudens een duidelijke afname van de CH4/VOS emissies)</a:t>
            </a:r>
            <a:endParaRPr lang="nl-NL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0000"/>
              </a:lnSpc>
              <a:buFont typeface="Arial" panose="020B0604020202020204" pitchFamily="34" charset="0"/>
              <a:buChar char="-"/>
            </a:pPr>
            <a:endParaRPr lang="nl-BE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0000"/>
              </a:lnSpc>
              <a:buFont typeface="Arial" panose="020B0604020202020204" pitchFamily="34" charset="0"/>
              <a:buChar char="-"/>
            </a:pPr>
            <a:endParaRPr lang="nl-BE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DC38B00-8BC8-4029-A520-F46614E6B6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34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802"/>
    </mc:Choice>
    <mc:Fallback xmlns="">
      <p:transition spd="slow" advTm="378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ndertitel 8">
            <a:extLst>
              <a:ext uri="{FF2B5EF4-FFF2-40B4-BE49-F238E27FC236}">
                <a16:creationId xmlns:a16="http://schemas.microsoft.com/office/drawing/2014/main" id="{DA33267B-AB53-4DCC-8315-7CD4C0EAD4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0399" y="1684349"/>
            <a:ext cx="8140363" cy="1774801"/>
          </a:xfrm>
          <a:solidFill>
            <a:schemeClr val="bg1"/>
          </a:solidFill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/>
              <a:t>Mens-Ruimte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/>
              <a:t>Bodem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/>
              <a:t>Water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/>
              <a:t>Biodiversiteit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/>
              <a:t>Landschap, bouwkundig erfgoed &amp; archeologie</a:t>
            </a: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7A311A39-0108-4CF5-B0B0-AB9EBB6DE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400" y="361950"/>
            <a:ext cx="8491200" cy="968400"/>
          </a:xfrm>
        </p:spPr>
        <p:txBody>
          <a:bodyPr/>
          <a:lstStyle/>
          <a:p>
            <a:r>
              <a:rPr lang="nl-BE" dirty="0"/>
              <a:t>NIET-MOBILITEITSGEBONDEN EFFECTEN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4A44AF9-C9DD-4FD5-8BED-37DD832788B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83638" y="4894263"/>
            <a:ext cx="360362" cy="249237"/>
          </a:xfrm>
        </p:spPr>
        <p:txBody>
          <a:bodyPr/>
          <a:lstStyle/>
          <a:p>
            <a:fld id="{733122C9-A0B9-462F-8757-0847AD287B63}" type="slidenum">
              <a:rPr lang="en-US" noProof="0" smtClean="0"/>
              <a:pPr/>
              <a:t>25</a:t>
            </a:fld>
            <a:endParaRPr lang="en-US" noProof="0" dirty="0"/>
          </a:p>
        </p:txBody>
      </p:sp>
      <p:pic>
        <p:nvPicPr>
          <p:cNvPr id="2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0EC3CB6-78CB-47AB-BBBA-21378A9EDF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  <p:sp>
        <p:nvSpPr>
          <p:cNvPr id="6" name="Tijdelijke aanduiding voor voettekst 2">
            <a:extLst>
              <a:ext uri="{FF2B5EF4-FFF2-40B4-BE49-F238E27FC236}">
                <a16:creationId xmlns:a16="http://schemas.microsoft.com/office/drawing/2014/main" id="{993AD681-C457-4D1E-83C7-E15B389E0617}"/>
              </a:ext>
            </a:extLst>
          </p:cNvPr>
          <p:cNvSpPr txBox="1">
            <a:spLocks/>
          </p:cNvSpPr>
          <p:nvPr/>
        </p:nvSpPr>
        <p:spPr>
          <a:xfrm>
            <a:off x="1439652" y="4893469"/>
            <a:ext cx="6804236" cy="250032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Resultaten</a:t>
            </a:r>
            <a:r>
              <a:rPr lang="en-US" sz="6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 project-MER N171 </a:t>
            </a:r>
            <a:r>
              <a:rPr lang="en-US" sz="600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fase</a:t>
            </a:r>
            <a:r>
              <a:rPr lang="en-US" sz="6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 3</a:t>
            </a:r>
          </a:p>
        </p:txBody>
      </p:sp>
      <p:sp>
        <p:nvSpPr>
          <p:cNvPr id="10" name="Tijdelijke aanduiding voor datum 3">
            <a:extLst>
              <a:ext uri="{FF2B5EF4-FFF2-40B4-BE49-F238E27FC236}">
                <a16:creationId xmlns:a16="http://schemas.microsoft.com/office/drawing/2014/main" id="{EBC69F92-AFAE-47D1-B61C-E20D298E7350}"/>
              </a:ext>
            </a:extLst>
          </p:cNvPr>
          <p:cNvSpPr txBox="1">
            <a:spLocks/>
          </p:cNvSpPr>
          <p:nvPr/>
        </p:nvSpPr>
        <p:spPr>
          <a:xfrm>
            <a:off x="511200" y="4893469"/>
            <a:ext cx="892448" cy="250032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07/09/2021</a:t>
            </a:r>
          </a:p>
        </p:txBody>
      </p:sp>
    </p:spTree>
    <p:extLst>
      <p:ext uri="{BB962C8B-B14F-4D97-AF65-F5344CB8AC3E}">
        <p14:creationId xmlns:p14="http://schemas.microsoft.com/office/powerpoint/2010/main" val="379379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698"/>
    </mc:Choice>
    <mc:Fallback xmlns="">
      <p:transition spd="slow" advClick="0" advTm="206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MENS-RUIMTE: </a:t>
            </a:r>
            <a:r>
              <a:rPr lang="en-US" dirty="0" err="1"/>
              <a:t>conclusies</a:t>
            </a:r>
            <a:r>
              <a:rPr lang="en-US" dirty="0"/>
              <a:t> 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33122C9-A0B9-462F-8757-0847AD287B63}" type="slidenum">
              <a:rPr lang="en-US" noProof="0" smtClean="0"/>
              <a:pPr/>
              <a:t>26</a:t>
            </a:fld>
            <a:endParaRPr lang="en-US" noProof="0" dirty="0"/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AB0682E9-EFC5-4EFF-A15D-DEBAA7CE22E1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" t="3011" r="198" b="14726"/>
          <a:stretch/>
        </p:blipFill>
        <p:spPr bwMode="auto">
          <a:xfrm>
            <a:off x="2994024" y="896142"/>
            <a:ext cx="6226176" cy="3733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F9A49C-BE93-4F54-8A59-AB64A4BEF51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4893469"/>
            <a:ext cx="6858594" cy="249958"/>
          </a:xfrm>
          <a:prstGeom prst="rect">
            <a:avLst/>
          </a:prstGeom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F3F56FE-A7F8-47D3-AC7A-B2AA33EF4A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8314434F-BDE2-468D-981F-B2FA50B75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031" y="1327148"/>
            <a:ext cx="3559969" cy="3039270"/>
          </a:xfrm>
          <a:solidFill>
            <a:srgbClr val="FFFFFF">
              <a:alpha val="49020"/>
            </a:srgbClr>
          </a:solidFill>
        </p:spPr>
        <p:txBody>
          <a:bodyPr/>
          <a:lstStyle/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nl-BE" dirty="0">
                <a:latin typeface="Arial" panose="020B0604020202020204" pitchFamily="34" charset="0"/>
                <a:ea typeface="Times New Roman" panose="02020603050405020304" pitchFamily="18" charset="0"/>
              </a:rPr>
              <a:t>Negatieve impact op ruimtegebruik tijdens werken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nl-BE" dirty="0">
                <a:latin typeface="Arial" panose="020B0604020202020204" pitchFamily="34" charset="0"/>
                <a:ea typeface="Times New Roman" panose="02020603050405020304" pitchFamily="18" charset="0"/>
              </a:rPr>
              <a:t>Afname gebruikskwaliteit landbouw &amp; wonen </a:t>
            </a:r>
            <a:br>
              <a:rPr lang="nl-BE" dirty="0"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nl-BE" dirty="0">
                <a:latin typeface="Arial" panose="020B0604020202020204" pitchFamily="34" charset="0"/>
                <a:ea typeface="Times New Roman" panose="02020603050405020304" pitchFamily="18" charset="0"/>
              </a:rPr>
              <a:t>(minst ontsluitingsalternatief)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nl-BE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Verbeterde leesbaarheid</a:t>
            </a:r>
            <a:br>
              <a:rPr lang="nl-BE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nl-BE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van de ruimte</a:t>
            </a:r>
            <a:endParaRPr lang="nl-BE" dirty="0"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28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833"/>
    </mc:Choice>
    <mc:Fallback xmlns="">
      <p:transition spd="slow" advTm="47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BODEM &amp; </a:t>
            </a:r>
            <a:br>
              <a:rPr lang="en-US" dirty="0"/>
            </a:br>
            <a:r>
              <a:rPr lang="en-US" dirty="0"/>
              <a:t>GRONDWATER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33122C9-A0B9-462F-8757-0847AD287B63}" type="slidenum">
              <a:rPr lang="en-US" noProof="0" smtClean="0"/>
              <a:pPr/>
              <a:t>27</a:t>
            </a:fld>
            <a:endParaRPr lang="en-US" noProof="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F9A49C-BE93-4F54-8A59-AB64A4BEF51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4893469"/>
            <a:ext cx="6858594" cy="2499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7E9DE0-3E81-4B65-A51A-9B1B83EC09D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53" r="46762"/>
          <a:stretch/>
        </p:blipFill>
        <p:spPr>
          <a:xfrm>
            <a:off x="250824" y="1783296"/>
            <a:ext cx="6112412" cy="28458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4BF9AA9-4CD8-4CE8-970D-D7F7CA842E33}"/>
              </a:ext>
            </a:extLst>
          </p:cNvPr>
          <p:cNvSpPr txBox="1"/>
          <p:nvPr/>
        </p:nvSpPr>
        <p:spPr>
          <a:xfrm>
            <a:off x="250825" y="1333341"/>
            <a:ext cx="6462518" cy="1016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0000"/>
              </a:lnSpc>
              <a:spcBef>
                <a:spcPts val="1200"/>
              </a:spcBef>
            </a:pPr>
            <a:r>
              <a:rPr lang="nl-BE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Verharding</a:t>
            </a:r>
          </a:p>
          <a:p>
            <a:pPr lvl="0" algn="just">
              <a:lnSpc>
                <a:spcPct val="110000"/>
              </a:lnSpc>
            </a:pPr>
            <a:endParaRPr lang="nl-BE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10000"/>
              </a:lnSpc>
            </a:pPr>
            <a:endParaRPr lang="nl-BE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82DD954-3BD8-4206-9F4D-445050EAE32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9402.29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6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00"/>
    </mc:Choice>
    <mc:Fallback xmlns="">
      <p:transition spd="slow" advTm="2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BODEM &amp; </a:t>
            </a:r>
            <a:br>
              <a:rPr lang="en-US" dirty="0"/>
            </a:br>
            <a:r>
              <a:rPr lang="en-US" dirty="0"/>
              <a:t>GRONDWATER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33122C9-A0B9-462F-8757-0847AD287B63}" type="slidenum">
              <a:rPr lang="en-US" noProof="0" smtClean="0"/>
              <a:pPr/>
              <a:t>28</a:t>
            </a:fld>
            <a:endParaRPr lang="en-US" noProof="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F9A49C-BE93-4F54-8A59-AB64A4BEF51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4893469"/>
            <a:ext cx="6858594" cy="249958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A87BF86E-71AB-46A9-9F82-6D9CDDEA9D3B}"/>
              </a:ext>
            </a:extLst>
          </p:cNvPr>
          <p:cNvSpPr/>
          <p:nvPr/>
        </p:nvSpPr>
        <p:spPr>
          <a:xfrm>
            <a:off x="2819400" y="4552950"/>
            <a:ext cx="6324600" cy="5904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3ECC9C-CB02-4663-A099-C297B3AB69CE}"/>
              </a:ext>
            </a:extLst>
          </p:cNvPr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5600" y="-19050"/>
            <a:ext cx="6172200" cy="5056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82DD954-3BD8-4206-9F4D-445050EAE32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08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  <p:sp>
        <p:nvSpPr>
          <p:cNvPr id="13" name="TextBox 10">
            <a:extLst>
              <a:ext uri="{FF2B5EF4-FFF2-40B4-BE49-F238E27FC236}">
                <a16:creationId xmlns:a16="http://schemas.microsoft.com/office/drawing/2014/main" id="{7B62FCBD-82FB-4477-94AA-3A48CE4EC313}"/>
              </a:ext>
            </a:extLst>
          </p:cNvPr>
          <p:cNvSpPr txBox="1"/>
          <p:nvPr/>
        </p:nvSpPr>
        <p:spPr>
          <a:xfrm>
            <a:off x="250825" y="1333341"/>
            <a:ext cx="6462518" cy="1016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0000"/>
              </a:lnSpc>
              <a:spcBef>
                <a:spcPts val="1200"/>
              </a:spcBef>
            </a:pPr>
            <a:r>
              <a:rPr lang="nl-BE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Grondverzet</a:t>
            </a:r>
          </a:p>
          <a:p>
            <a:pPr lvl="0" algn="just">
              <a:lnSpc>
                <a:spcPct val="110000"/>
              </a:lnSpc>
            </a:pPr>
            <a:endParaRPr lang="nl-BE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10000"/>
              </a:lnSpc>
            </a:pPr>
            <a:endParaRPr lang="nl-BE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91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33122C9-A0B9-462F-8757-0847AD287B63}" type="slidenum">
              <a:rPr lang="en-US" noProof="0" smtClean="0"/>
              <a:pPr/>
              <a:t>29</a:t>
            </a:fld>
            <a:endParaRPr lang="en-US" noProof="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F9A49C-BE93-4F54-8A59-AB64A4BEF51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4893469"/>
            <a:ext cx="6858594" cy="249958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3BD57422-6489-464C-89B4-B54238C5E7AA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1143000" y="0"/>
            <a:ext cx="8077200" cy="5172906"/>
          </a:xfrm>
          <a:prstGeom prst="rect">
            <a:avLst/>
          </a:prstGeom>
        </p:spPr>
      </p:pic>
      <p:sp>
        <p:nvSpPr>
          <p:cNvPr id="6" name="Espace réservé du texte 5"/>
          <p:cNvSpPr>
            <a:spLocks noGrp="1"/>
          </p:cNvSpPr>
          <p:nvPr>
            <p:ph type="body" sz="quarter" idx="10"/>
          </p:nvPr>
        </p:nvSpPr>
        <p:spPr>
          <a:xfrm>
            <a:off x="250825" y="303213"/>
            <a:ext cx="2339976" cy="684212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BODEM &amp;</a:t>
            </a:r>
            <a:br>
              <a:rPr lang="en-US" dirty="0"/>
            </a:br>
            <a:r>
              <a:rPr lang="en-US" dirty="0"/>
              <a:t>GRONDWATER:</a:t>
            </a:r>
          </a:p>
        </p:txBody>
      </p: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89CF2FA-70F5-4795-B0A3-5AFFA1090C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  <p:sp>
        <p:nvSpPr>
          <p:cNvPr id="7" name="TextBox 10">
            <a:extLst>
              <a:ext uri="{FF2B5EF4-FFF2-40B4-BE49-F238E27FC236}">
                <a16:creationId xmlns:a16="http://schemas.microsoft.com/office/drawing/2014/main" id="{E079EE99-722A-4E79-98E3-DB9E32C13424}"/>
              </a:ext>
            </a:extLst>
          </p:cNvPr>
          <p:cNvSpPr txBox="1"/>
          <p:nvPr/>
        </p:nvSpPr>
        <p:spPr>
          <a:xfrm>
            <a:off x="250826" y="1333341"/>
            <a:ext cx="2187574" cy="1081771"/>
          </a:xfrm>
          <a:prstGeom prst="rect">
            <a:avLst/>
          </a:prstGeom>
          <a:solidFill>
            <a:srgbClr val="FFFFFF">
              <a:alpha val="47843"/>
            </a:srgbClr>
          </a:solidFill>
        </p:spPr>
        <p:txBody>
          <a:bodyPr wrap="square">
            <a:spAutoFit/>
          </a:bodyPr>
          <a:lstStyle/>
          <a:p>
            <a:pPr lvl="0">
              <a:lnSpc>
                <a:spcPct val="110000"/>
              </a:lnSpc>
              <a:spcBef>
                <a:spcPts val="1200"/>
              </a:spcBef>
            </a:pPr>
            <a:r>
              <a:rPr lang="nl-BE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Bemaling </a:t>
            </a:r>
            <a:br>
              <a:rPr lang="nl-BE" sz="2000" b="1" dirty="0"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nl-BE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doorstromings-alternatief</a:t>
            </a:r>
            <a:endParaRPr lang="nl-BE" dirty="0"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48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62"/>
    </mc:Choice>
    <mc:Fallback xmlns="">
      <p:transition spd="slow" advTm="23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039736CF-3BDE-448F-BEA1-729AF741DFB4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9FAF5DB5-E600-47E5-88B2-083337B477A2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C0725DC5-922D-4739-A899-AE62BACC6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PROJECT-MER: </a:t>
            </a:r>
            <a:br>
              <a:rPr lang="nl-BE" dirty="0"/>
            </a:br>
            <a:r>
              <a:rPr lang="nl-BE" dirty="0"/>
              <a:t>WAT EN WAAROM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9F9AD75-D07B-45E0-8DCD-2D98670B50D3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 algn="l"/>
            <a:r>
              <a:rPr lang="en-US" noProof="0" dirty="0"/>
              <a:t>07/09/2021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CA9462F-1D18-4EA7-8941-113EF389F51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733122C9-A0B9-462F-8757-0847AD287B63}" type="slidenum">
              <a:rPr lang="en-US" noProof="0" smtClean="0"/>
              <a:pPr/>
              <a:t>3</a:t>
            </a:fld>
            <a:endParaRPr lang="en-US" noProof="0" dirty="0"/>
          </a:p>
        </p:txBody>
      </p:sp>
      <p:sp>
        <p:nvSpPr>
          <p:cNvPr id="10" name="Tijdelijke aanduiding voor voettekst 2">
            <a:extLst>
              <a:ext uri="{FF2B5EF4-FFF2-40B4-BE49-F238E27FC236}">
                <a16:creationId xmlns:a16="http://schemas.microsoft.com/office/drawing/2014/main" id="{64C15CE5-6984-4FF4-B215-6C9E48F53611}"/>
              </a:ext>
            </a:extLst>
          </p:cNvPr>
          <p:cNvSpPr txBox="1">
            <a:spLocks/>
          </p:cNvSpPr>
          <p:nvPr/>
        </p:nvSpPr>
        <p:spPr>
          <a:xfrm>
            <a:off x="1439652" y="4893469"/>
            <a:ext cx="6804236" cy="250032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Resultaten</a:t>
            </a:r>
            <a:r>
              <a:rPr lang="en-US" sz="6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 project-MER N171 </a:t>
            </a:r>
            <a:r>
              <a:rPr lang="en-US" sz="600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fase</a:t>
            </a:r>
            <a:r>
              <a:rPr lang="en-US" sz="6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394422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7B39134-391C-4550-B332-181897C8E1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4" y="1492250"/>
            <a:ext cx="8893175" cy="3039270"/>
          </a:xfrm>
        </p:spPr>
        <p:txBody>
          <a:bodyPr/>
          <a:lstStyle/>
          <a:p>
            <a:r>
              <a:rPr lang="nl-BE" b="1" dirty="0"/>
              <a:t>Bodemstructuur en -profielen</a:t>
            </a:r>
            <a:r>
              <a:rPr lang="nl-BE" dirty="0"/>
              <a:t>: beperkt negatieve impact</a:t>
            </a:r>
          </a:p>
          <a:p>
            <a:pPr>
              <a:spcBef>
                <a:spcPts val="1200"/>
              </a:spcBef>
            </a:pPr>
            <a:r>
              <a:rPr lang="nl-BE" b="1" dirty="0"/>
              <a:t>Bodemgebruik en –geschiktheid: </a:t>
            </a:r>
            <a:r>
              <a:rPr lang="nl-BE" dirty="0"/>
              <a:t>negatieve effecten</a:t>
            </a:r>
          </a:p>
          <a:p>
            <a:pPr>
              <a:spcBef>
                <a:spcPts val="1200"/>
              </a:spcBef>
            </a:pPr>
            <a:r>
              <a:rPr lang="nl-BE" b="1" dirty="0"/>
              <a:t>Grondwaterkwaliteit</a:t>
            </a:r>
            <a:r>
              <a:rPr lang="nl-BE" dirty="0"/>
              <a:t>: beperkt risico tijdens de werken</a:t>
            </a:r>
          </a:p>
          <a:p>
            <a:pPr>
              <a:spcBef>
                <a:spcPts val="1200"/>
              </a:spcBef>
            </a:pPr>
            <a:r>
              <a:rPr lang="nl-BE" b="1" dirty="0"/>
              <a:t>Grondwaterkwantiteit</a:t>
            </a:r>
            <a:r>
              <a:rPr lang="nl-BE" dirty="0"/>
              <a:t>: negatieve impact tijdens de werken (enkel </a:t>
            </a:r>
            <a:r>
              <a:rPr lang="nl-BE" dirty="0" err="1"/>
              <a:t>doorstroomingsalternatief</a:t>
            </a:r>
            <a:r>
              <a:rPr lang="nl-BE" dirty="0"/>
              <a:t>)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BODEM &amp;</a:t>
            </a:r>
            <a:br>
              <a:rPr lang="en-US" dirty="0"/>
            </a:br>
            <a:r>
              <a:rPr lang="en-US" dirty="0"/>
              <a:t>GRONDWATER: </a:t>
            </a:r>
            <a:r>
              <a:rPr lang="en-US" dirty="0" err="1"/>
              <a:t>conclusies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33122C9-A0B9-462F-8757-0847AD287B63}" type="slidenum">
              <a:rPr lang="en-US" noProof="0" smtClean="0"/>
              <a:pPr/>
              <a:t>30</a:t>
            </a:fld>
            <a:endParaRPr lang="en-US" noProof="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F9A49C-BE93-4F54-8A59-AB64A4BEF51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4893469"/>
            <a:ext cx="6858594" cy="249958"/>
          </a:xfrm>
          <a:prstGeom prst="rect">
            <a:avLst/>
          </a:prstGeom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AD9F4C6-0085-4853-8D9F-4EF64151CE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15000" y="23280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16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50"/>
    </mc:Choice>
    <mc:Fallback xmlns="">
      <p:transition spd="slow" advTm="33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45648C71-B3F9-4A1F-A445-04DE1572614E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29" t="1514" r="1429" b="15167"/>
          <a:stretch/>
        </p:blipFill>
        <p:spPr>
          <a:xfrm>
            <a:off x="1905000" y="757883"/>
            <a:ext cx="7226300" cy="4385544"/>
          </a:xfrm>
          <a:prstGeom prst="rect">
            <a:avLst/>
          </a:prstGeom>
        </p:spPr>
      </p:pic>
      <p:sp>
        <p:nvSpPr>
          <p:cNvPr id="17" name="Slide Number Placeholder 1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33122C9-A0B9-462F-8757-0847AD287B63}" type="slidenum">
              <a:rPr lang="en-US" noProof="0" smtClean="0"/>
              <a:pPr/>
              <a:t>31</a:t>
            </a:fld>
            <a:endParaRPr lang="en-US" noProof="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F9A49C-BE93-4F54-8A59-AB64A4BEF51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4893469"/>
            <a:ext cx="6858594" cy="249958"/>
          </a:xfrm>
          <a:prstGeom prst="rect">
            <a:avLst/>
          </a:prstGeom>
        </p:spPr>
      </p:pic>
      <p:sp>
        <p:nvSpPr>
          <p:cNvPr id="6" name="Espace réservé du texte 5"/>
          <p:cNvSpPr>
            <a:spLocks noGrp="1"/>
          </p:cNvSpPr>
          <p:nvPr>
            <p:ph type="body" sz="quarter" idx="10"/>
          </p:nvPr>
        </p:nvSpPr>
        <p:spPr>
          <a:xfrm>
            <a:off x="250825" y="303213"/>
            <a:ext cx="3406776" cy="684212"/>
          </a:xfrm>
          <a:solidFill>
            <a:srgbClr val="FFFFFF"/>
          </a:solidFill>
        </p:spPr>
        <p:txBody>
          <a:bodyPr/>
          <a:lstStyle/>
          <a:p>
            <a:r>
              <a:rPr lang="en-US" dirty="0"/>
              <a:t>OPPERVLAKTEWATER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87748C-9573-4F8C-A81E-9D6DEC2ACE70}"/>
              </a:ext>
            </a:extLst>
          </p:cNvPr>
          <p:cNvPicPr/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958" t="18552" r="24191" b="6699"/>
          <a:stretch/>
        </p:blipFill>
        <p:spPr bwMode="auto">
          <a:xfrm rot="16200000">
            <a:off x="193844" y="1206422"/>
            <a:ext cx="1609932" cy="14705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BA56768E-8C63-4A21-A35B-72234EDC4A18}"/>
              </a:ext>
            </a:extLst>
          </p:cNvPr>
          <p:cNvSpPr/>
          <p:nvPr/>
        </p:nvSpPr>
        <p:spPr>
          <a:xfrm>
            <a:off x="0" y="4629150"/>
            <a:ext cx="2133600" cy="514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6D4B136-5EF4-4501-AB86-691BB87BF5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D0D8C6-0B42-49C8-AE02-15EEA8AEE695}"/>
              </a:ext>
            </a:extLst>
          </p:cNvPr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8433" y="3177806"/>
            <a:ext cx="1960757" cy="14705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896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01"/>
    </mc:Choice>
    <mc:Fallback xmlns="">
      <p:transition spd="slow" advTm="202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888708A-C1E1-4C25-B487-3810750DB2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800"/>
              </a:spcBef>
            </a:pPr>
            <a:r>
              <a:rPr lang="nl-BE" b="1" dirty="0"/>
              <a:t>Impact</a:t>
            </a:r>
            <a:r>
              <a:rPr lang="nl-BE" dirty="0"/>
              <a:t>: beperkt</a:t>
            </a:r>
          </a:p>
          <a:p>
            <a:pPr>
              <a:spcBef>
                <a:spcPts val="1800"/>
              </a:spcBef>
            </a:pPr>
            <a:r>
              <a:rPr lang="nl-BE" b="1" dirty="0"/>
              <a:t>Onderzochte alternatieven</a:t>
            </a:r>
            <a:r>
              <a:rPr lang="nl-BE" dirty="0"/>
              <a:t>: weinig verschil</a:t>
            </a:r>
          </a:p>
          <a:p>
            <a:pPr>
              <a:spcBef>
                <a:spcPts val="1800"/>
              </a:spcBef>
            </a:pPr>
            <a:r>
              <a:rPr lang="nl-BE" b="1" dirty="0"/>
              <a:t>Herstructurering</a:t>
            </a:r>
            <a:r>
              <a:rPr lang="nl-BE" dirty="0"/>
              <a:t>: voorzien door provincie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OPPERVLAKTEWATER: </a:t>
            </a:r>
            <a:r>
              <a:rPr lang="en-US" dirty="0" err="1"/>
              <a:t>conclusies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33122C9-A0B9-462F-8757-0847AD287B63}" type="slidenum">
              <a:rPr lang="en-US" noProof="0" smtClean="0"/>
              <a:pPr/>
              <a:t>32</a:t>
            </a:fld>
            <a:endParaRPr lang="en-US" noProof="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F9A49C-BE93-4F54-8A59-AB64A4BEF51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4893469"/>
            <a:ext cx="6858594" cy="249958"/>
          </a:xfrm>
          <a:prstGeom prst="rect">
            <a:avLst/>
          </a:prstGeom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02A689A-EC1C-4E72-A677-A55DFB7535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66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08"/>
    </mc:Choice>
    <mc:Fallback xmlns="">
      <p:transition spd="slow" advTm="18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BIODIVERSITEIT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33122C9-A0B9-462F-8757-0847AD287B63}" type="slidenum">
              <a:rPr lang="en-US" noProof="0" smtClean="0"/>
              <a:pPr/>
              <a:t>33</a:t>
            </a:fld>
            <a:endParaRPr lang="en-US" noProof="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F9A49C-BE93-4F54-8A59-AB64A4BEF51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4893469"/>
            <a:ext cx="6858594" cy="249958"/>
          </a:xfrm>
          <a:prstGeom prst="rect">
            <a:avLst/>
          </a:prstGeom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983854F-0E5D-48EB-9A91-963279BAC7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  <p:pic>
        <p:nvPicPr>
          <p:cNvPr id="11" name="Picture 6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87B2C84E-9DB1-4A9E-8248-A8D4010117D6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824" y="1657350"/>
            <a:ext cx="4273549" cy="3023870"/>
          </a:xfrm>
          <a:prstGeom prst="rect">
            <a:avLst/>
          </a:prstGeom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4ACD81B9-E7E3-4F1F-B432-927B70012BDB}"/>
              </a:ext>
            </a:extLst>
          </p:cNvPr>
          <p:cNvPicPr/>
          <p:nvPr/>
        </p:nvPicPr>
        <p:blipFill rotWithShape="1">
          <a:blip r:embed="rId8"/>
          <a:srcRect l="25893" r="25211"/>
          <a:stretch/>
        </p:blipFill>
        <p:spPr bwMode="auto">
          <a:xfrm>
            <a:off x="4800600" y="1180080"/>
            <a:ext cx="1676400" cy="12138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1386A798-F058-4F3C-9859-E9AD048F71AE}"/>
              </a:ext>
            </a:extLst>
          </p:cNvPr>
          <p:cNvPicPr/>
          <p:nvPr/>
        </p:nvPicPr>
        <p:blipFill rotWithShape="1">
          <a:blip r:embed="rId9"/>
          <a:srcRect l="7216" t="3389" r="9452" b="4821"/>
          <a:stretch/>
        </p:blipFill>
        <p:spPr bwMode="auto">
          <a:xfrm>
            <a:off x="4800600" y="2432272"/>
            <a:ext cx="4092575" cy="21968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9">
            <a:extLst>
              <a:ext uri="{FF2B5EF4-FFF2-40B4-BE49-F238E27FC236}">
                <a16:creationId xmlns:a16="http://schemas.microsoft.com/office/drawing/2014/main" id="{CC321923-E9C8-42E3-B2AD-188E707243DE}"/>
              </a:ext>
            </a:extLst>
          </p:cNvPr>
          <p:cNvPicPr/>
          <p:nvPr/>
        </p:nvPicPr>
        <p:blipFill rotWithShape="1">
          <a:blip r:embed="rId10"/>
          <a:srcRect l="20562" t="4339" r="23077" b="10636"/>
          <a:stretch/>
        </p:blipFill>
        <p:spPr bwMode="auto">
          <a:xfrm>
            <a:off x="6629400" y="1188769"/>
            <a:ext cx="2274661" cy="12051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4143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55"/>
    </mc:Choice>
    <mc:Fallback xmlns="">
      <p:transition spd="slow" advTm="302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3849C96-29E2-4160-9441-600293AAF0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1200150"/>
            <a:ext cx="8642350" cy="3331370"/>
          </a:xfrm>
        </p:spPr>
        <p:txBody>
          <a:bodyPr/>
          <a:lstStyle/>
          <a:p>
            <a:r>
              <a:rPr lang="nl-BE" b="1" dirty="0"/>
              <a:t>Negatieve impact </a:t>
            </a:r>
            <a:r>
              <a:rPr lang="nl-BE" dirty="0"/>
              <a:t>door ruimtebeslag, verstoring en versnippering</a:t>
            </a:r>
          </a:p>
          <a:p>
            <a:r>
              <a:rPr lang="nl-BE" b="1" dirty="0"/>
              <a:t>Weinig verschil tussen alternatieven</a:t>
            </a:r>
            <a:r>
              <a:rPr lang="nl-BE" dirty="0"/>
              <a:t>: </a:t>
            </a:r>
          </a:p>
          <a:p>
            <a:pPr lvl="1"/>
            <a:r>
              <a:rPr lang="nl-BE" dirty="0"/>
              <a:t>doorstroming is iets minder versnipperend</a:t>
            </a:r>
          </a:p>
          <a:p>
            <a:pPr lvl="1"/>
            <a:r>
              <a:rPr lang="nl-BE" dirty="0"/>
              <a:t>maar impact tijdens aanleg is groter</a:t>
            </a:r>
          </a:p>
          <a:p>
            <a:r>
              <a:rPr lang="nl-BE" b="1" dirty="0"/>
              <a:t>Boscompensatie noodzakelijk</a:t>
            </a:r>
          </a:p>
          <a:p>
            <a:pPr lvl="1"/>
            <a:r>
              <a:rPr lang="nl-BE" dirty="0"/>
              <a:t>3,43 ha voor basisalternatief</a:t>
            </a:r>
          </a:p>
          <a:p>
            <a:pPr lvl="1"/>
            <a:r>
              <a:rPr lang="nl-BE" dirty="0"/>
              <a:t>4,24 ha voor doorstromingsalternatief</a:t>
            </a:r>
          </a:p>
          <a:p>
            <a:pPr lvl="1"/>
            <a:r>
              <a:rPr lang="nl-BE" dirty="0"/>
              <a:t>1,83 ha voor ontsluitings-alternatief</a:t>
            </a:r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BIODIVERSITEIT: </a:t>
            </a:r>
            <a:r>
              <a:rPr lang="en-US" dirty="0" err="1"/>
              <a:t>conclusies</a:t>
            </a:r>
            <a:r>
              <a:rPr lang="en-US" dirty="0"/>
              <a:t> 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33122C9-A0B9-462F-8757-0847AD287B63}" type="slidenum">
              <a:rPr lang="en-US" noProof="0" smtClean="0"/>
              <a:pPr/>
              <a:t>34</a:t>
            </a:fld>
            <a:endParaRPr lang="en-US" noProof="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F9A49C-BE93-4F54-8A59-AB64A4BEF51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4893469"/>
            <a:ext cx="6858594" cy="249958"/>
          </a:xfrm>
          <a:prstGeom prst="rect">
            <a:avLst/>
          </a:prstGeom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7C91B87-7070-416E-B5A6-83FE4E13F0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96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025"/>
    </mc:Choice>
    <mc:Fallback xmlns="">
      <p:transition spd="slow" advTm="44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">
            <a:extLst>
              <a:ext uri="{FF2B5EF4-FFF2-40B4-BE49-F238E27FC236}">
                <a16:creationId xmlns:a16="http://schemas.microsoft.com/office/drawing/2014/main" id="{F90973AB-5AF6-413B-9D8B-FB4F445DB18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9100" y="1606625"/>
            <a:ext cx="5175300" cy="29039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1FC97DA-987B-4CC8-A08A-1041A38CED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1230130"/>
            <a:ext cx="8642350" cy="3039270"/>
          </a:xfrm>
        </p:spPr>
        <p:txBody>
          <a:bodyPr/>
          <a:lstStyle/>
          <a:p>
            <a:r>
              <a:rPr lang="nl-BE" dirty="0">
                <a:latin typeface="Arial" panose="020B0604020202020204" pitchFamily="34" charset="0"/>
                <a:ea typeface="Times New Roman" panose="02020603050405020304" pitchFamily="18" charset="0"/>
              </a:rPr>
              <a:t>Geen beleidsmatige waardering: sterk verstoord gebied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LANDSCHAP, BOUWKUNDIG ERFGOED &amp; ARCHEOLOGIE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33122C9-A0B9-462F-8757-0847AD287B63}" type="slidenum">
              <a:rPr lang="en-US" noProof="0" smtClean="0"/>
              <a:pPr/>
              <a:t>35</a:t>
            </a:fld>
            <a:endParaRPr lang="en-US" noProof="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F9A49C-BE93-4F54-8A59-AB64A4BEF51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4893469"/>
            <a:ext cx="6858594" cy="249958"/>
          </a:xfrm>
          <a:prstGeom prst="rect">
            <a:avLst/>
          </a:prstGeom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2DA603A-9217-42AE-B981-20C623B040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  <p:pic>
        <p:nvPicPr>
          <p:cNvPr id="10" name="Picture 6" descr="No photo description available.">
            <a:extLst>
              <a:ext uri="{FF2B5EF4-FFF2-40B4-BE49-F238E27FC236}">
                <a16:creationId xmlns:a16="http://schemas.microsoft.com/office/drawing/2014/main" id="{F8757CC6-5654-4352-997B-5DBEC72879ED}"/>
              </a:ext>
            </a:extLst>
          </p:cNvPr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00" y="1606625"/>
            <a:ext cx="2762210" cy="2903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853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21"/>
    </mc:Choice>
    <mc:Fallback xmlns="">
      <p:transition spd="slow" advTm="31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61CDAF4-16E0-4A4A-89C5-2B7D907320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Grote landschappelijke impact op resterende landschapswaarden</a:t>
            </a:r>
          </a:p>
          <a:p>
            <a:pPr>
              <a:spcBef>
                <a:spcPts val="1800"/>
              </a:spcBef>
            </a:pPr>
            <a:r>
              <a:rPr lang="nl-BE" dirty="0"/>
              <a:t>Impact op structuur, erfgoedwaarde en perceptieve kenmerken</a:t>
            </a:r>
          </a:p>
          <a:p>
            <a:pPr>
              <a:spcBef>
                <a:spcPts val="1800"/>
              </a:spcBef>
            </a:pPr>
            <a:r>
              <a:rPr lang="nl-BE" dirty="0"/>
              <a:t>Potentiële impact op archeologische waarden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LANDSCHAP, BOUWKUNDIG ERFGOED &amp; ARCHEOLOGIE:</a:t>
            </a:r>
          </a:p>
          <a:p>
            <a:r>
              <a:rPr lang="en-US" dirty="0" err="1"/>
              <a:t>conclusies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33122C9-A0B9-462F-8757-0847AD287B63}" type="slidenum">
              <a:rPr lang="en-US" noProof="0" smtClean="0"/>
              <a:pPr/>
              <a:t>36</a:t>
            </a:fld>
            <a:endParaRPr lang="en-US" noProof="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F9A49C-BE93-4F54-8A59-AB64A4BEF51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4893469"/>
            <a:ext cx="6858594" cy="249958"/>
          </a:xfrm>
          <a:prstGeom prst="rect">
            <a:avLst/>
          </a:prstGeom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B4605ED-77D1-4D39-80E7-83FAE4656E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03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84"/>
    </mc:Choice>
    <mc:Fallback xmlns="">
      <p:transition spd="slow" advTm="23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9E24972A-B346-498F-8852-90C72589F3E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0EC7B0A1-341C-404D-8DA6-1092910D4987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951EE555-9259-420A-AD2E-903A32ABB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MILDERING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AD64698-F524-4AE4-B9BC-E2C4D65EAF7A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733122C9-A0B9-462F-8757-0847AD287B63}" type="slidenum">
              <a:rPr lang="en-US" noProof="0" smtClean="0"/>
              <a:pPr/>
              <a:t>37</a:t>
            </a:fld>
            <a:endParaRPr lang="en-US" noProof="0" dirty="0"/>
          </a:p>
        </p:txBody>
      </p:sp>
      <p:sp>
        <p:nvSpPr>
          <p:cNvPr id="10" name="Tijdelijke aanduiding voor voettekst 2">
            <a:extLst>
              <a:ext uri="{FF2B5EF4-FFF2-40B4-BE49-F238E27FC236}">
                <a16:creationId xmlns:a16="http://schemas.microsoft.com/office/drawing/2014/main" id="{9123191B-1DE8-4840-9C08-26995515664F}"/>
              </a:ext>
            </a:extLst>
          </p:cNvPr>
          <p:cNvSpPr txBox="1">
            <a:spLocks/>
          </p:cNvSpPr>
          <p:nvPr/>
        </p:nvSpPr>
        <p:spPr>
          <a:xfrm>
            <a:off x="1439652" y="4893469"/>
            <a:ext cx="6804236" cy="250032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Resultaten</a:t>
            </a:r>
            <a:r>
              <a:rPr lang="en-US" sz="6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 project-MER N171 </a:t>
            </a:r>
            <a:r>
              <a:rPr lang="en-US" sz="600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fase</a:t>
            </a:r>
            <a:r>
              <a:rPr lang="en-US" sz="6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 3</a:t>
            </a:r>
          </a:p>
        </p:txBody>
      </p:sp>
      <p:sp>
        <p:nvSpPr>
          <p:cNvPr id="11" name="Tijdelijke aanduiding voor datum 3">
            <a:extLst>
              <a:ext uri="{FF2B5EF4-FFF2-40B4-BE49-F238E27FC236}">
                <a16:creationId xmlns:a16="http://schemas.microsoft.com/office/drawing/2014/main" id="{86EF3D71-EA80-4EB1-8646-FBF223776BC6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511200" y="4893469"/>
            <a:ext cx="892448" cy="250032"/>
          </a:xfrm>
        </p:spPr>
        <p:txBody>
          <a:bodyPr/>
          <a:lstStyle/>
          <a:p>
            <a:pPr algn="l"/>
            <a:r>
              <a:rPr lang="en-US" noProof="0" dirty="0"/>
              <a:t>07/09/2021</a:t>
            </a:r>
          </a:p>
        </p:txBody>
      </p:sp>
    </p:spTree>
    <p:extLst>
      <p:ext uri="{BB962C8B-B14F-4D97-AF65-F5344CB8AC3E}">
        <p14:creationId xmlns:p14="http://schemas.microsoft.com/office/powerpoint/2010/main" val="361251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MILDERENDE MAATREGELEN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33122C9-A0B9-462F-8757-0847AD287B63}" type="slidenum">
              <a:rPr lang="en-US" noProof="0" smtClean="0"/>
              <a:pPr/>
              <a:t>38</a:t>
            </a:fld>
            <a:endParaRPr lang="en-US" noProof="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F9A49C-BE93-4F54-8A59-AB64A4BEF51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4893469"/>
            <a:ext cx="6858594" cy="2499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0B5536-A22B-4D86-9C37-E9343E1142F6}"/>
              </a:ext>
            </a:extLst>
          </p:cNvPr>
          <p:cNvSpPr txBox="1"/>
          <p:nvPr/>
        </p:nvSpPr>
        <p:spPr>
          <a:xfrm>
            <a:off x="381000" y="1200150"/>
            <a:ext cx="7162800" cy="3275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nl-BE" dirty="0">
                <a:latin typeface="Arial" panose="020B0604020202020204" pitchFamily="34" charset="0"/>
                <a:ea typeface="Times New Roman" panose="02020603050405020304" pitchFamily="18" charset="0"/>
              </a:rPr>
              <a:t>Globale mobiliteitsaanpak: flankerend mobiliteitsbeleid</a:t>
            </a:r>
          </a:p>
          <a:p>
            <a:pPr marL="285750" lvl="0" indent="-285750" algn="just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nl-BE" dirty="0">
                <a:latin typeface="Arial" panose="020B0604020202020204" pitchFamily="34" charset="0"/>
                <a:ea typeface="Times New Roman" panose="02020603050405020304" pitchFamily="18" charset="0"/>
              </a:rPr>
              <a:t>Verfijnen geluidsmaatregelen (vooral voor verspreide bebouwing)</a:t>
            </a:r>
          </a:p>
          <a:p>
            <a:pPr marL="285750" lvl="0" indent="-285750" algn="just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nl-BE" dirty="0">
                <a:latin typeface="Arial" panose="020B0604020202020204" pitchFamily="34" charset="0"/>
                <a:ea typeface="Times New Roman" panose="02020603050405020304" pitchFamily="18" charset="0"/>
              </a:rPr>
              <a:t>Milderen ruimtelijke impact (detaillering)</a:t>
            </a:r>
          </a:p>
          <a:p>
            <a:pPr marL="285750" lvl="0" indent="-285750" algn="just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nl-BE" dirty="0">
                <a:latin typeface="Arial" panose="020B0604020202020204" pitchFamily="34" charset="0"/>
                <a:ea typeface="Times New Roman" panose="02020603050405020304" pitchFamily="18" charset="0"/>
              </a:rPr>
              <a:t>Kwalitatief ontwerp</a:t>
            </a:r>
          </a:p>
          <a:p>
            <a:pPr marL="285750" lvl="0" indent="-285750" algn="just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nl-BE" dirty="0">
                <a:latin typeface="Arial" panose="020B0604020202020204" pitchFamily="34" charset="0"/>
                <a:ea typeface="Times New Roman" panose="02020603050405020304" pitchFamily="18" charset="0"/>
              </a:rPr>
              <a:t>Landschappelijke integratie in combinatie met boscompensatie</a:t>
            </a:r>
          </a:p>
          <a:p>
            <a:pPr marL="285750" lvl="0" indent="-285750" algn="just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nl-BE" dirty="0">
                <a:latin typeface="Arial" panose="020B0604020202020204" pitchFamily="34" charset="0"/>
                <a:ea typeface="Times New Roman" panose="02020603050405020304" pitchFamily="18" charset="0"/>
              </a:rPr>
              <a:t>Goede planning en organisatie van de werken</a:t>
            </a:r>
          </a:p>
          <a:p>
            <a:pPr marL="285750" lvl="0" indent="-28575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nl-BE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85750" lvl="0" indent="-28575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nl-BE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9ABD5FF-D103-4D8A-960E-7791341FA0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5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478"/>
    </mc:Choice>
    <mc:Fallback xmlns="">
      <p:transition spd="slow" advTm="964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C70E422C-5E33-4B70-9742-3EABCD7BE7A5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F7CBCD7-755E-4DE5-8BD9-1905A0E08982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951EE555-9259-420A-AD2E-903A32ABB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CONCLUSIES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3C936E2-119E-4ACE-BB3B-D5C0F2BD3D50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 algn="l"/>
            <a:r>
              <a:rPr lang="en-US" noProof="0" dirty="0"/>
              <a:t>07/09/2021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AD64698-F524-4AE4-B9BC-E2C4D65EAF7A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733122C9-A0B9-462F-8757-0847AD287B63}" type="slidenum">
              <a:rPr lang="en-US" noProof="0" smtClean="0"/>
              <a:pPr/>
              <a:t>39</a:t>
            </a:fld>
            <a:endParaRPr lang="en-US" noProof="0" dirty="0"/>
          </a:p>
        </p:txBody>
      </p:sp>
      <p:pic>
        <p:nvPicPr>
          <p:cNvPr id="8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4492681-D375-45A0-ADFF-ACC79DE389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  <p:sp>
        <p:nvSpPr>
          <p:cNvPr id="9" name="Tijdelijke aanduiding voor voettekst 2">
            <a:extLst>
              <a:ext uri="{FF2B5EF4-FFF2-40B4-BE49-F238E27FC236}">
                <a16:creationId xmlns:a16="http://schemas.microsoft.com/office/drawing/2014/main" id="{B98CD3A9-E8A8-4EA8-AF86-6772E50B80DB}"/>
              </a:ext>
            </a:extLst>
          </p:cNvPr>
          <p:cNvSpPr txBox="1">
            <a:spLocks/>
          </p:cNvSpPr>
          <p:nvPr/>
        </p:nvSpPr>
        <p:spPr>
          <a:xfrm>
            <a:off x="1439652" y="4893469"/>
            <a:ext cx="6804236" cy="250032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Resultaten</a:t>
            </a:r>
            <a:r>
              <a:rPr lang="en-US" sz="6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 project-MER N171 </a:t>
            </a:r>
            <a:r>
              <a:rPr lang="en-US" sz="600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fase</a:t>
            </a:r>
            <a:r>
              <a:rPr lang="en-US" sz="6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110905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/>
          <p:cNvSpPr>
            <a:spLocks noGrp="1"/>
          </p:cNvSpPr>
          <p:nvPr>
            <p:ph type="body" sz="quarter" idx="10"/>
          </p:nvPr>
        </p:nvSpPr>
        <p:spPr>
          <a:xfrm>
            <a:off x="609600" y="-19050"/>
            <a:ext cx="8283575" cy="684212"/>
          </a:xfrm>
        </p:spPr>
        <p:txBody>
          <a:bodyPr/>
          <a:lstStyle/>
          <a:p>
            <a:r>
              <a:rPr lang="en-US" dirty="0"/>
              <a:t>PROJECT-MER 3</a:t>
            </a:r>
            <a:r>
              <a:rPr lang="en-US" baseline="30000" dirty="0"/>
              <a:t>DE</a:t>
            </a:r>
            <a:r>
              <a:rPr lang="en-US" dirty="0"/>
              <a:t> FASE N171 (EIKENSTRAAT TOT N177)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33122C9-A0B9-462F-8757-0847AD287B63}" type="slidenum">
              <a:rPr lang="en-US" noProof="0" smtClean="0"/>
              <a:pPr/>
              <a:t>4</a:t>
            </a:fld>
            <a:endParaRPr lang="en-US" noProof="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8C95FE-8B81-4769-B9A8-ABD92952411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400" y="4886325"/>
            <a:ext cx="6858594" cy="249958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B5990B2C-C379-4121-BBE6-058DB966CB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700" y="612719"/>
            <a:ext cx="9144000" cy="4552139"/>
          </a:xfrm>
          <a:prstGeom prst="rect">
            <a:avLst/>
          </a:prstGeom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65F4675-96B2-4100-8DD6-E22AC61FEE0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706.07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71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00"/>
    </mc:Choice>
    <mc:Fallback xmlns="">
      <p:transition spd="slow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BFCAE9C-997E-432F-ADF1-FEDFDB1ECC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1276350"/>
            <a:ext cx="8642350" cy="3255170"/>
          </a:xfrm>
        </p:spPr>
        <p:txBody>
          <a:bodyPr/>
          <a:lstStyle/>
          <a:p>
            <a:r>
              <a:rPr lang="nl-BE" b="1" dirty="0"/>
              <a:t>Alternatieven: </a:t>
            </a:r>
            <a:r>
              <a:rPr lang="nl-BE" dirty="0"/>
              <a:t>hebben een vergelijkbare impact</a:t>
            </a:r>
          </a:p>
          <a:p>
            <a:pPr lvl="1"/>
            <a:r>
              <a:rPr lang="nl-BE" u="sng" dirty="0"/>
              <a:t>Doorstromingsalternatief</a:t>
            </a:r>
            <a:r>
              <a:rPr lang="nl-BE" dirty="0"/>
              <a:t> heeft de grootste ruimtelijke impact, </a:t>
            </a:r>
            <a:br>
              <a:rPr lang="nl-BE" dirty="0"/>
            </a:br>
            <a:r>
              <a:rPr lang="nl-BE" dirty="0"/>
              <a:t>maar is meest performant (doelstellingen)</a:t>
            </a:r>
          </a:p>
          <a:p>
            <a:pPr lvl="1"/>
            <a:r>
              <a:rPr lang="nl-BE" u="sng" dirty="0"/>
              <a:t>Ontsluitingsalternatief</a:t>
            </a:r>
            <a:r>
              <a:rPr lang="nl-BE" dirty="0"/>
              <a:t> heeft minste impact,</a:t>
            </a:r>
            <a:br>
              <a:rPr lang="nl-BE" dirty="0"/>
            </a:br>
            <a:r>
              <a:rPr lang="nl-BE" dirty="0"/>
              <a:t>maar is minder performant en is moeilijker te milderen</a:t>
            </a:r>
          </a:p>
          <a:p>
            <a:pPr lvl="1"/>
            <a:r>
              <a:rPr lang="nl-BE" u="sng" dirty="0"/>
              <a:t>Basisalternatief</a:t>
            </a:r>
            <a:r>
              <a:rPr lang="nl-BE" dirty="0"/>
              <a:t> heeft tussenpositie</a:t>
            </a:r>
          </a:p>
          <a:p>
            <a:r>
              <a:rPr lang="nl-BE" b="1" dirty="0"/>
              <a:t>Geluid:</a:t>
            </a:r>
            <a:r>
              <a:rPr lang="nl-BE" dirty="0"/>
              <a:t> is een belangrijk aandachtspunt (maatregelen)</a:t>
            </a:r>
          </a:p>
          <a:p>
            <a:r>
              <a:rPr lang="nl-BE" b="1" dirty="0"/>
              <a:t>Ruimtelijke inpassing </a:t>
            </a:r>
            <a:r>
              <a:rPr lang="nl-BE" dirty="0"/>
              <a:t>verzorgen </a:t>
            </a:r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CONCLUSIES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33122C9-A0B9-462F-8757-0847AD287B63}" type="slidenum">
              <a:rPr lang="en-US" noProof="0" smtClean="0"/>
              <a:pPr/>
              <a:t>40</a:t>
            </a:fld>
            <a:endParaRPr lang="en-US" noProof="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F9A49C-BE93-4F54-8A59-AB64A4BEF51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4893469"/>
            <a:ext cx="6858594" cy="249958"/>
          </a:xfrm>
          <a:prstGeom prst="rect">
            <a:avLst/>
          </a:prstGeom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A6E5BA9-6396-4F3E-A41F-56493FBD39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73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229"/>
    </mc:Choice>
    <mc:Fallback xmlns="">
      <p:transition spd="slow" advTm="62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BBE82AF-E604-48A2-B6C0-62DAA26902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BE" dirty="0"/>
              <a:t>WAAROM EEN PROJECT-MER?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9E38A29-068F-4DDA-9953-D856EFD14D5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l"/>
            <a:r>
              <a:rPr lang="en-US" noProof="0"/>
              <a:t>09/08/2018</a:t>
            </a:r>
            <a:endParaRPr lang="en-US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83F5F40-5D3C-40A5-AD8C-D4BC44D7BD4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33122C9-A0B9-462F-8757-0847AD287B63}" type="slidenum">
              <a:rPr lang="en-US" noProof="0" smtClean="0"/>
              <a:pPr/>
              <a:t>5</a:t>
            </a:fld>
            <a:endParaRPr lang="en-US" noProof="0" dirty="0"/>
          </a:p>
        </p:txBody>
      </p:sp>
      <p:sp>
        <p:nvSpPr>
          <p:cNvPr id="7" name="Espace réservé du contenu 4">
            <a:extLst>
              <a:ext uri="{FF2B5EF4-FFF2-40B4-BE49-F238E27FC236}">
                <a16:creationId xmlns:a16="http://schemas.microsoft.com/office/drawing/2014/main" id="{7D184182-0E86-4ABE-8D44-10B976EAF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1492250"/>
            <a:ext cx="8642350" cy="3040063"/>
          </a:xfrm>
        </p:spPr>
        <p:txBody>
          <a:bodyPr/>
          <a:lstStyle/>
          <a:p>
            <a:r>
              <a:rPr lang="nl-NL" dirty="0"/>
              <a:t>Onderzoek naar de beste uitvoering van het project voor </a:t>
            </a:r>
            <a:r>
              <a:rPr lang="nl-NL" b="1" dirty="0"/>
              <a:t>mens en milieu</a:t>
            </a:r>
          </a:p>
          <a:p>
            <a:pPr>
              <a:spcBef>
                <a:spcPts val="1800"/>
              </a:spcBef>
            </a:pPr>
            <a:r>
              <a:rPr lang="nl-NL" dirty="0"/>
              <a:t>Goedgekeurd project-MER = voorwaarde voor </a:t>
            </a:r>
            <a:r>
              <a:rPr lang="nl-NL" b="1" dirty="0"/>
              <a:t>omgevingsvergunning</a:t>
            </a:r>
          </a:p>
        </p:txBody>
      </p:sp>
      <p:pic>
        <p:nvPicPr>
          <p:cNvPr id="2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C75E6CC-E368-4D1D-800A-A5FDE829CE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62400" y="2640913"/>
            <a:ext cx="487363" cy="487363"/>
          </a:xfrm>
          <a:prstGeom prst="rect">
            <a:avLst/>
          </a:prstGeom>
        </p:spPr>
      </p:pic>
      <p:sp>
        <p:nvSpPr>
          <p:cNvPr id="8" name="Tijdelijke aanduiding voor voettekst 2">
            <a:extLst>
              <a:ext uri="{FF2B5EF4-FFF2-40B4-BE49-F238E27FC236}">
                <a16:creationId xmlns:a16="http://schemas.microsoft.com/office/drawing/2014/main" id="{17C9A5B7-5019-4D80-BC24-6271606C73CC}"/>
              </a:ext>
            </a:extLst>
          </p:cNvPr>
          <p:cNvSpPr txBox="1">
            <a:spLocks/>
          </p:cNvSpPr>
          <p:nvPr/>
        </p:nvSpPr>
        <p:spPr>
          <a:xfrm>
            <a:off x="1439652" y="4893469"/>
            <a:ext cx="6804236" cy="250032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Resultaten</a:t>
            </a:r>
            <a:r>
              <a:rPr lang="en-US" sz="6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 project-MER N171 </a:t>
            </a:r>
            <a:r>
              <a:rPr lang="en-US" sz="600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fase</a:t>
            </a:r>
            <a:r>
              <a:rPr lang="en-US" sz="6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61785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14"/>
    </mc:Choice>
    <mc:Fallback xmlns="">
      <p:transition spd="slow" advTm="16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172573EF-8298-4A23-97D3-D5F483C6041D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A78F249-C896-44F7-B51A-8E6BBF00B9A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4FCE0D50-0FEB-4B4F-AEB5-9FD5AB552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330" y="2074263"/>
            <a:ext cx="5364000" cy="1080000"/>
          </a:xfrm>
        </p:spPr>
        <p:txBody>
          <a:bodyPr/>
          <a:lstStyle/>
          <a:p>
            <a:r>
              <a:rPr lang="nl-BE" dirty="0"/>
              <a:t>ALTERNATIEVEN </a:t>
            </a:r>
            <a:br>
              <a:rPr lang="nl-BE" dirty="0"/>
            </a:br>
            <a:r>
              <a:rPr lang="nl-BE" dirty="0"/>
              <a:t>N171 - FASE 3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12DB635-FF67-4C2A-86D7-247454D86D6C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 algn="l"/>
            <a:r>
              <a:rPr lang="en-US" noProof="0" dirty="0"/>
              <a:t>07/09/2021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4B1ACEE-9C68-4803-B4D5-DF11B9FDC99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733122C9-A0B9-462F-8757-0847AD287B63}" type="slidenum">
              <a:rPr lang="en-US" noProof="0" smtClean="0"/>
              <a:pPr/>
              <a:t>6</a:t>
            </a:fld>
            <a:endParaRPr lang="en-US" noProof="0" dirty="0"/>
          </a:p>
        </p:txBody>
      </p:sp>
      <p:sp>
        <p:nvSpPr>
          <p:cNvPr id="8" name="Tijdelijke aanduiding voor voettekst 2">
            <a:extLst>
              <a:ext uri="{FF2B5EF4-FFF2-40B4-BE49-F238E27FC236}">
                <a16:creationId xmlns:a16="http://schemas.microsoft.com/office/drawing/2014/main" id="{41635716-9588-4E67-96F5-BAC72401452A}"/>
              </a:ext>
            </a:extLst>
          </p:cNvPr>
          <p:cNvSpPr txBox="1">
            <a:spLocks/>
          </p:cNvSpPr>
          <p:nvPr/>
        </p:nvSpPr>
        <p:spPr>
          <a:xfrm>
            <a:off x="1439652" y="4893469"/>
            <a:ext cx="6804236" cy="250032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Resultaten</a:t>
            </a:r>
            <a:r>
              <a:rPr lang="en-US" sz="6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 project-MER N171 </a:t>
            </a:r>
            <a:r>
              <a:rPr lang="en-US" sz="600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fase</a:t>
            </a:r>
            <a:r>
              <a:rPr lang="en-US" sz="6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49339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250825" y="1276350"/>
            <a:ext cx="8642350" cy="2886870"/>
          </a:xfrm>
        </p:spPr>
        <p:txBody>
          <a:bodyPr/>
          <a:lstStyle/>
          <a:p>
            <a:pPr defTabSz="1657350">
              <a:tabLst>
                <a:tab pos="3314700" algn="l"/>
              </a:tabLst>
            </a:pPr>
            <a:r>
              <a:rPr lang="nl-BE" sz="1800" b="1" dirty="0"/>
              <a:t>Nul+-alternatief </a:t>
            </a:r>
            <a:r>
              <a:rPr lang="nl-BE" sz="1800" dirty="0"/>
              <a:t>	behoud bestaande toestand + kleine optimalisaties</a:t>
            </a:r>
          </a:p>
          <a:p>
            <a:pPr defTabSz="1657350">
              <a:tabLst>
                <a:tab pos="3314700" algn="l"/>
              </a:tabLst>
            </a:pPr>
            <a:r>
              <a:rPr lang="nl-NL" sz="1800" b="1" dirty="0"/>
              <a:t>Basisalternatief</a:t>
            </a:r>
            <a:r>
              <a:rPr lang="nl-NL" sz="1800" dirty="0"/>
              <a:t>	ontwerp 2009-2010 </a:t>
            </a:r>
          </a:p>
          <a:p>
            <a:pPr defTabSz="1657350">
              <a:tabLst>
                <a:tab pos="3314700" algn="l"/>
              </a:tabLst>
            </a:pPr>
            <a:r>
              <a:rPr lang="nl-NL" sz="1800" b="1" dirty="0"/>
              <a:t>Doorstromingsalternatief</a:t>
            </a:r>
            <a:r>
              <a:rPr lang="nl-NL" sz="1800" dirty="0"/>
              <a:t>	vlotte doorstroming van verkeer</a:t>
            </a:r>
          </a:p>
          <a:p>
            <a:pPr defTabSz="1657350">
              <a:tabLst>
                <a:tab pos="3314700" algn="l"/>
              </a:tabLst>
            </a:pPr>
            <a:r>
              <a:rPr lang="nl-NL" sz="1800" b="1" dirty="0"/>
              <a:t>Ontsluitingsalternatief</a:t>
            </a:r>
            <a:r>
              <a:rPr lang="nl-NL" sz="1800" dirty="0"/>
              <a:t>	rechtstreekse toegang van wijken op N171</a:t>
            </a:r>
          </a:p>
          <a:p>
            <a:pPr>
              <a:tabLst>
                <a:tab pos="3314700" algn="l"/>
              </a:tabLst>
            </a:pPr>
            <a:endParaRPr lang="nl-NL" sz="1800" dirty="0"/>
          </a:p>
          <a:p>
            <a:pPr marL="0" indent="0">
              <a:buNone/>
              <a:tabLst>
                <a:tab pos="3314700" algn="l"/>
              </a:tabLst>
            </a:pPr>
            <a:endParaRPr lang="nl-NL" sz="1800" dirty="0"/>
          </a:p>
          <a:p>
            <a:pPr>
              <a:tabLst>
                <a:tab pos="3314700" algn="l"/>
              </a:tabLst>
            </a:pPr>
            <a:r>
              <a:rPr lang="nl-NL" sz="1800" i="1" dirty="0"/>
              <a:t>Steeds rekening houdend met externe ontwikkelingen (bv. aanpassingen A12)</a:t>
            </a:r>
            <a:endParaRPr lang="en-US" sz="1800" i="1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ONDERZOCHTE ALTERNATIEVEN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33122C9-A0B9-462F-8757-0847AD287B63}" type="slidenum">
              <a:rPr lang="en-US" noProof="0" smtClean="0"/>
              <a:pPr/>
              <a:t>7</a:t>
            </a:fld>
            <a:endParaRPr lang="en-US" noProof="0" dirty="0"/>
          </a:p>
        </p:txBody>
      </p:sp>
      <p:sp>
        <p:nvSpPr>
          <p:cNvPr id="7" name="Footer Placeholder 17">
            <a:extLst>
              <a:ext uri="{FF2B5EF4-FFF2-40B4-BE49-F238E27FC236}">
                <a16:creationId xmlns:a16="http://schemas.microsoft.com/office/drawing/2014/main" id="{B2FBB5E2-A664-4B9C-8CF2-0DD394981580}"/>
              </a:ext>
            </a:extLst>
          </p:cNvPr>
          <p:cNvSpPr txBox="1">
            <a:spLocks/>
          </p:cNvSpPr>
          <p:nvPr/>
        </p:nvSpPr>
        <p:spPr>
          <a:xfrm>
            <a:off x="1439652" y="4893469"/>
            <a:ext cx="6804236" cy="250032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Project-MER N171 </a:t>
            </a:r>
            <a:r>
              <a:rPr lang="en-US" sz="700" dirty="0" err="1">
                <a:solidFill>
                  <a:schemeClr val="bg1">
                    <a:lumMod val="65000"/>
                  </a:schemeClr>
                </a:solidFill>
              </a:rPr>
              <a:t>Fase</a:t>
            </a:r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 3</a:t>
            </a:r>
          </a:p>
        </p:txBody>
      </p:sp>
      <p:pic>
        <p:nvPicPr>
          <p:cNvPr id="2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343ECE9-2A3C-493F-B988-3952A8DBD5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05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4182"/>
    </mc:Choice>
    <mc:Fallback xmlns="">
      <p:transition spd="slow" advClick="0" advTm="54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Basisalternatief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33122C9-A0B9-462F-8757-0847AD287B63}" type="slidenum">
              <a:rPr lang="en-US" noProof="0" smtClean="0"/>
              <a:pPr/>
              <a:t>8</a:t>
            </a:fld>
            <a:endParaRPr lang="en-US" noProof="0" dirty="0"/>
          </a:p>
        </p:txBody>
      </p:sp>
      <p:sp>
        <p:nvSpPr>
          <p:cNvPr id="7" name="Footer Placeholder 17">
            <a:extLst>
              <a:ext uri="{FF2B5EF4-FFF2-40B4-BE49-F238E27FC236}">
                <a16:creationId xmlns:a16="http://schemas.microsoft.com/office/drawing/2014/main" id="{B2FBB5E2-A664-4B9C-8CF2-0DD394981580}"/>
              </a:ext>
            </a:extLst>
          </p:cNvPr>
          <p:cNvSpPr txBox="1">
            <a:spLocks/>
          </p:cNvSpPr>
          <p:nvPr/>
        </p:nvSpPr>
        <p:spPr>
          <a:xfrm>
            <a:off x="1439652" y="4893469"/>
            <a:ext cx="6804236" cy="250032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Project-MER N171 </a:t>
            </a:r>
            <a:r>
              <a:rPr lang="en-US" sz="700" dirty="0" err="1">
                <a:solidFill>
                  <a:schemeClr val="bg1">
                    <a:lumMod val="65000"/>
                  </a:schemeClr>
                </a:solidFill>
              </a:rPr>
              <a:t>Fase</a:t>
            </a:r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 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D13EB7-FA8D-4FC9-9CEB-50762CC7C29C}"/>
              </a:ext>
            </a:extLst>
          </p:cNvPr>
          <p:cNvSpPr/>
          <p:nvPr/>
        </p:nvSpPr>
        <p:spPr>
          <a:xfrm>
            <a:off x="7543800" y="1102049"/>
            <a:ext cx="1230646" cy="914400"/>
          </a:xfrm>
          <a:prstGeom prst="rect">
            <a:avLst/>
          </a:pr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nl-BE" sz="1200" b="1" dirty="0">
                <a:solidFill>
                  <a:srgbClr val="FFFFFF"/>
                </a:solidFill>
              </a:rPr>
              <a:t>Rotonde</a:t>
            </a:r>
            <a:endParaRPr lang="en-US" sz="1200" b="1" dirty="0">
              <a:solidFill>
                <a:srgbClr val="FFFFFF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BAE4D9-E10C-4060-AEFB-79CC5511D30A}"/>
              </a:ext>
            </a:extLst>
          </p:cNvPr>
          <p:cNvSpPr/>
          <p:nvPr/>
        </p:nvSpPr>
        <p:spPr>
          <a:xfrm>
            <a:off x="4038600" y="2950045"/>
            <a:ext cx="1230646" cy="914400"/>
          </a:xfrm>
          <a:prstGeom prst="rect">
            <a:avLst/>
          </a:pr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nl-BE" sz="1200" b="1" dirty="0">
                <a:solidFill>
                  <a:srgbClr val="FFFFFF"/>
                </a:solidFill>
              </a:rPr>
              <a:t>Fietsbrug</a:t>
            </a:r>
            <a:endParaRPr lang="en-US" sz="1200" b="1" dirty="0">
              <a:solidFill>
                <a:srgbClr val="FFFFF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A5F1681-A022-4D73-8373-CE3F43723E6F}"/>
              </a:ext>
            </a:extLst>
          </p:cNvPr>
          <p:cNvSpPr/>
          <p:nvPr/>
        </p:nvSpPr>
        <p:spPr>
          <a:xfrm>
            <a:off x="5943600" y="2069923"/>
            <a:ext cx="1230646" cy="914400"/>
          </a:xfrm>
          <a:prstGeom prst="rect">
            <a:avLst/>
          </a:pr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nl-BE" sz="1200" b="1" dirty="0">
                <a:solidFill>
                  <a:srgbClr val="FFFFFF"/>
                </a:solidFill>
              </a:rPr>
              <a:t>Tunneltje</a:t>
            </a:r>
            <a:endParaRPr lang="en-US" sz="1200" b="1" dirty="0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BECB66-0E47-4D66-A2E5-72C579E5189F}"/>
              </a:ext>
            </a:extLst>
          </p:cNvPr>
          <p:cNvSpPr/>
          <p:nvPr/>
        </p:nvSpPr>
        <p:spPr>
          <a:xfrm>
            <a:off x="2750443" y="3618310"/>
            <a:ext cx="1230646" cy="914400"/>
          </a:xfrm>
          <a:prstGeom prst="rect">
            <a:avLst/>
          </a:pr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nl-BE" sz="1200" b="1" dirty="0">
                <a:solidFill>
                  <a:srgbClr val="FFFFFF"/>
                </a:solidFill>
              </a:rPr>
              <a:t>Brug</a:t>
            </a:r>
            <a:endParaRPr lang="en-US" sz="1200" b="1" dirty="0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E72B5F-B7A6-4C0E-89CA-2DC2CB111919}"/>
              </a:ext>
            </a:extLst>
          </p:cNvPr>
          <p:cNvSpPr/>
          <p:nvPr/>
        </p:nvSpPr>
        <p:spPr>
          <a:xfrm>
            <a:off x="1369613" y="4171950"/>
            <a:ext cx="1230646" cy="914400"/>
          </a:xfrm>
          <a:prstGeom prst="rect">
            <a:avLst/>
          </a:pr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nl-BE" sz="1200" b="1" dirty="0">
                <a:solidFill>
                  <a:srgbClr val="FFFFFF"/>
                </a:solidFill>
              </a:rPr>
              <a:t>Ziekenhuis/ brandweer</a:t>
            </a:r>
            <a:endParaRPr lang="en-US" sz="1200" b="1" dirty="0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4DCF3E2-C77D-4F9B-92D5-7CFC0C0F0F46}"/>
              </a:ext>
            </a:extLst>
          </p:cNvPr>
          <p:cNvSpPr/>
          <p:nvPr/>
        </p:nvSpPr>
        <p:spPr>
          <a:xfrm>
            <a:off x="2177" y="4048721"/>
            <a:ext cx="1230646" cy="914400"/>
          </a:xfrm>
          <a:prstGeom prst="rect">
            <a:avLst/>
          </a:pr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nl-BE" sz="1200" b="1" dirty="0">
                <a:solidFill>
                  <a:srgbClr val="FFFFFF"/>
                </a:solidFill>
              </a:rPr>
              <a:t>Bestaande rotonde</a:t>
            </a:r>
            <a:endParaRPr lang="en-US" sz="1200" b="1" dirty="0">
              <a:solidFill>
                <a:srgbClr val="FFFFFF"/>
              </a:solidFill>
            </a:endParaRP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B1A5520B-27F1-4BA3-A2E8-E5F69F592BAC}"/>
              </a:ext>
            </a:extLst>
          </p:cNvPr>
          <p:cNvSpPr/>
          <p:nvPr/>
        </p:nvSpPr>
        <p:spPr>
          <a:xfrm>
            <a:off x="0" y="0"/>
            <a:ext cx="9141823" cy="5143500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15" name="Picture 12">
            <a:extLst>
              <a:ext uri="{FF2B5EF4-FFF2-40B4-BE49-F238E27FC236}">
                <a16:creationId xmlns:a16="http://schemas.microsoft.com/office/drawing/2014/main" id="{ADE2735A-60A0-4805-BA30-5F7CBFC02B8F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0" y="300744"/>
            <a:ext cx="9141823" cy="4811006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8934F133-BC72-42C4-8A5C-562BF4947964}"/>
              </a:ext>
            </a:extLst>
          </p:cNvPr>
          <p:cNvSpPr txBox="1"/>
          <p:nvPr/>
        </p:nvSpPr>
        <p:spPr>
          <a:xfrm>
            <a:off x="35508" y="275668"/>
            <a:ext cx="271779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BE" sz="2000" b="1" dirty="0"/>
              <a:t>BASISALTERNATIEF</a:t>
            </a:r>
          </a:p>
        </p:txBody>
      </p:sp>
      <p:pic>
        <p:nvPicPr>
          <p:cNvPr id="1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94EA37A-1B00-4929-AD66-14D47B001A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229" y="20843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47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8792"/>
    </mc:Choice>
    <mc:Fallback xmlns="">
      <p:transition advTm="58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Doorstromingsalternatief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33122C9-A0B9-462F-8757-0847AD287B63}" type="slidenum">
              <a:rPr lang="en-US" noProof="0" smtClean="0"/>
              <a:pPr/>
              <a:t>9</a:t>
            </a:fld>
            <a:endParaRPr lang="en-US" noProof="0" dirty="0"/>
          </a:p>
        </p:txBody>
      </p:sp>
      <p:sp>
        <p:nvSpPr>
          <p:cNvPr id="7" name="Footer Placeholder 17">
            <a:extLst>
              <a:ext uri="{FF2B5EF4-FFF2-40B4-BE49-F238E27FC236}">
                <a16:creationId xmlns:a16="http://schemas.microsoft.com/office/drawing/2014/main" id="{B2FBB5E2-A664-4B9C-8CF2-0DD394981580}"/>
              </a:ext>
            </a:extLst>
          </p:cNvPr>
          <p:cNvSpPr txBox="1">
            <a:spLocks/>
          </p:cNvSpPr>
          <p:nvPr/>
        </p:nvSpPr>
        <p:spPr>
          <a:xfrm>
            <a:off x="1439652" y="4893469"/>
            <a:ext cx="6804236" cy="250032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Project-MER N171 </a:t>
            </a:r>
            <a:r>
              <a:rPr lang="en-US" sz="700" dirty="0" err="1">
                <a:solidFill>
                  <a:schemeClr val="bg1">
                    <a:lumMod val="65000"/>
                  </a:schemeClr>
                </a:solidFill>
              </a:rPr>
              <a:t>Fase</a:t>
            </a:r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 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016FADA-E53B-4F36-9D0D-1F31B44D85A6}"/>
              </a:ext>
            </a:extLst>
          </p:cNvPr>
          <p:cNvSpPr/>
          <p:nvPr/>
        </p:nvSpPr>
        <p:spPr>
          <a:xfrm>
            <a:off x="7505700" y="1200150"/>
            <a:ext cx="1219200" cy="914400"/>
          </a:xfrm>
          <a:prstGeom prst="rect">
            <a:avLst/>
          </a:pr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nl-BE" sz="1200" b="1" dirty="0">
                <a:solidFill>
                  <a:srgbClr val="FFFFFF"/>
                </a:solidFill>
              </a:rPr>
              <a:t>Tunnel</a:t>
            </a:r>
            <a:endParaRPr lang="en-US" sz="1200" b="1" dirty="0">
              <a:solidFill>
                <a:srgbClr val="FFFFF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3EAF68-D0E4-40C7-94FA-D337C8A23EBE}"/>
              </a:ext>
            </a:extLst>
          </p:cNvPr>
          <p:cNvSpPr/>
          <p:nvPr/>
        </p:nvSpPr>
        <p:spPr>
          <a:xfrm>
            <a:off x="4114800" y="3046810"/>
            <a:ext cx="1219200" cy="914400"/>
          </a:xfrm>
          <a:prstGeom prst="rect">
            <a:avLst/>
          </a:pr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nl-BE" sz="1200" b="1" dirty="0">
                <a:solidFill>
                  <a:srgbClr val="FFFFFF"/>
                </a:solidFill>
              </a:rPr>
              <a:t>Overkapping</a:t>
            </a:r>
            <a:endParaRPr lang="en-US" sz="1200" b="1" dirty="0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08E7D22-1F3B-49BF-A2DA-F0C783F605DF}"/>
              </a:ext>
            </a:extLst>
          </p:cNvPr>
          <p:cNvSpPr/>
          <p:nvPr/>
        </p:nvSpPr>
        <p:spPr>
          <a:xfrm>
            <a:off x="6096000" y="2072283"/>
            <a:ext cx="1219200" cy="914400"/>
          </a:xfrm>
          <a:prstGeom prst="rect">
            <a:avLst/>
          </a:pr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nl-BE" sz="1200" b="1" dirty="0">
                <a:solidFill>
                  <a:srgbClr val="FFFFFF"/>
                </a:solidFill>
              </a:rPr>
              <a:t>Via Zonnebloem-laan</a:t>
            </a:r>
            <a:endParaRPr lang="en-US" sz="1200" b="1" dirty="0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9E8016-03F8-4F51-86C7-180E7B6A51F7}"/>
              </a:ext>
            </a:extLst>
          </p:cNvPr>
          <p:cNvSpPr/>
          <p:nvPr/>
        </p:nvSpPr>
        <p:spPr>
          <a:xfrm>
            <a:off x="2971800" y="3556396"/>
            <a:ext cx="1066800" cy="914400"/>
          </a:xfrm>
          <a:prstGeom prst="rect">
            <a:avLst/>
          </a:pr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nl-BE" sz="1200" b="1" dirty="0">
                <a:solidFill>
                  <a:srgbClr val="FFFFFF"/>
                </a:solidFill>
              </a:rPr>
              <a:t>Brug</a:t>
            </a:r>
            <a:endParaRPr lang="en-US" sz="1200" b="1" dirty="0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F3E7088-9D00-47CF-B09A-AFBC351B1A9D}"/>
              </a:ext>
            </a:extLst>
          </p:cNvPr>
          <p:cNvSpPr/>
          <p:nvPr/>
        </p:nvSpPr>
        <p:spPr>
          <a:xfrm>
            <a:off x="1371600" y="4095750"/>
            <a:ext cx="1219200" cy="914400"/>
          </a:xfrm>
          <a:prstGeom prst="rect">
            <a:avLst/>
          </a:pr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nl-BE" sz="1200" b="1" dirty="0">
                <a:solidFill>
                  <a:srgbClr val="FFFFFF"/>
                </a:solidFill>
              </a:rPr>
              <a:t>Ziekenhuis/ brandweer</a:t>
            </a:r>
            <a:endParaRPr lang="en-US" sz="1200" b="1" dirty="0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3B9C878-8573-43A7-9495-69C49517A6CE}"/>
              </a:ext>
            </a:extLst>
          </p:cNvPr>
          <p:cNvSpPr/>
          <p:nvPr/>
        </p:nvSpPr>
        <p:spPr>
          <a:xfrm>
            <a:off x="17248" y="3994348"/>
            <a:ext cx="1219200" cy="914400"/>
          </a:xfrm>
          <a:prstGeom prst="rect">
            <a:avLst/>
          </a:pr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nl-BE" sz="1200" b="1" dirty="0">
                <a:solidFill>
                  <a:srgbClr val="FFFFFF"/>
                </a:solidFill>
              </a:rPr>
              <a:t>Bestaande rotonde</a:t>
            </a:r>
            <a:endParaRPr lang="en-US" sz="1200" b="1" dirty="0">
              <a:solidFill>
                <a:srgbClr val="FFFFFF"/>
              </a:solidFill>
            </a:endParaRP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F73E811E-C667-4080-8B36-901862989DDD}"/>
              </a:ext>
            </a:extLst>
          </p:cNvPr>
          <p:cNvSpPr/>
          <p:nvPr/>
        </p:nvSpPr>
        <p:spPr>
          <a:xfrm>
            <a:off x="0" y="0"/>
            <a:ext cx="9141823" cy="5143500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18" name="Picture 13">
            <a:extLst>
              <a:ext uri="{FF2B5EF4-FFF2-40B4-BE49-F238E27FC236}">
                <a16:creationId xmlns:a16="http://schemas.microsoft.com/office/drawing/2014/main" id="{E4E00CFA-EA31-4633-9C70-9A093CE6EFC7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7248" y="349513"/>
            <a:ext cx="9109504" cy="4793987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262B7919-DC88-485D-B0A3-1DC4165117E7}"/>
              </a:ext>
            </a:extLst>
          </p:cNvPr>
          <p:cNvSpPr txBox="1"/>
          <p:nvPr/>
        </p:nvSpPr>
        <p:spPr>
          <a:xfrm>
            <a:off x="35508" y="275668"/>
            <a:ext cx="425507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BE" sz="2000" b="1" dirty="0"/>
              <a:t>DOORSTROMINGSALTERNATIEF</a:t>
            </a:r>
          </a:p>
        </p:txBody>
      </p:sp>
      <p:pic>
        <p:nvPicPr>
          <p:cNvPr id="2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EEC2F0E-F8F1-482F-AD79-2C77AC4A93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96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8738"/>
    </mc:Choice>
    <mc:Fallback xmlns="">
      <p:transition spd="slow" advClick="0" advTm="48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ENGIE_Blue">
  <a:themeElements>
    <a:clrScheme name="ENGIE_2">
      <a:dk1>
        <a:srgbClr val="424242"/>
      </a:dk1>
      <a:lt1>
        <a:sysClr val="window" lastClr="FFFFFF"/>
      </a:lt1>
      <a:dk2>
        <a:srgbClr val="000000"/>
      </a:dk2>
      <a:lt2>
        <a:srgbClr val="B1B1B1"/>
      </a:lt2>
      <a:accent1>
        <a:srgbClr val="00AAFF"/>
      </a:accent1>
      <a:accent2>
        <a:srgbClr val="96BE0F"/>
      </a:accent2>
      <a:accent3>
        <a:srgbClr val="F07D00"/>
      </a:accent3>
      <a:accent4>
        <a:srgbClr val="E62D87"/>
      </a:accent4>
      <a:accent5>
        <a:srgbClr val="910F7D"/>
      </a:accent5>
      <a:accent6>
        <a:srgbClr val="0078BE"/>
      </a:accent6>
      <a:hlink>
        <a:srgbClr val="424242"/>
      </a:hlink>
      <a:folHlink>
        <a:srgbClr val="424242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Tractebel (ENGIE)_COB_WORKSHOP_PPT-Template</Template>
  <TotalTime>0</TotalTime>
  <Words>983</Words>
  <Application>Microsoft Office PowerPoint</Application>
  <PresentationFormat>Diavoorstelling (16:9)</PresentationFormat>
  <Paragraphs>275</Paragraphs>
  <Slides>40</Slides>
  <Notes>29</Notes>
  <HiddenSlides>0</HiddenSlides>
  <MMClips>37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40</vt:i4>
      </vt:variant>
    </vt:vector>
  </HeadingPairs>
  <TitlesOfParts>
    <vt:vector size="44" baseType="lpstr">
      <vt:lpstr>Arial</vt:lpstr>
      <vt:lpstr>Calibri</vt:lpstr>
      <vt:lpstr>Wingdings</vt:lpstr>
      <vt:lpstr>ENGIE_Blue</vt:lpstr>
      <vt:lpstr>Doortrekking N171 fase 3</vt:lpstr>
      <vt:lpstr>PowerPoint-presentatie</vt:lpstr>
      <vt:lpstr>PROJECT-MER:  WAT EN WAAROM</vt:lpstr>
      <vt:lpstr>PowerPoint-presentatie</vt:lpstr>
      <vt:lpstr>PowerPoint-presentatie</vt:lpstr>
      <vt:lpstr>ALTERNATIEVEN  N171 - FASE 3</vt:lpstr>
      <vt:lpstr>PowerPoint-presentatie</vt:lpstr>
      <vt:lpstr>PowerPoint-presentatie</vt:lpstr>
      <vt:lpstr>PowerPoint-presentatie</vt:lpstr>
      <vt:lpstr>PowerPoint-presentatie</vt:lpstr>
      <vt:lpstr>MILIEU-EFFECTEN</vt:lpstr>
      <vt:lpstr>PowerPoint-presentatie</vt:lpstr>
      <vt:lpstr>MOBILITEITSGEBONDEN EFFECTEN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NIET-MOBILITEITSGEBONDEN EFFECTEN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MILDERING</vt:lpstr>
      <vt:lpstr>PowerPoint-presentatie</vt:lpstr>
      <vt:lpstr>CONCLUSIES</vt:lpstr>
      <vt:lpstr>PowerPoint-presentatie</vt:lpstr>
    </vt:vector>
  </TitlesOfParts>
  <Manager>ENGIE</Manager>
  <Company>ENGIE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ENGIE</dc:subject>
  <dc:creator>Dumez Jan</dc:creator>
  <cp:lastModifiedBy>WAUTERS Ewald (TRACTEBEL - BELGIUM)</cp:lastModifiedBy>
  <cp:revision>123</cp:revision>
  <cp:lastPrinted>2018-08-07T09:11:14Z</cp:lastPrinted>
  <dcterms:created xsi:type="dcterms:W3CDTF">2018-07-18T13:01:00Z</dcterms:created>
  <dcterms:modified xsi:type="dcterms:W3CDTF">2021-09-14T06:52:42Z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c135c4ba-2280-41f8-be7d-6f21d368baa3_Enabled">
    <vt:lpwstr>true</vt:lpwstr>
  </property>
  <property fmtid="{D5CDD505-2E9C-101B-9397-08002B2CF9AE}" pid="3" name="MSIP_Label_c135c4ba-2280-41f8-be7d-6f21d368baa3_SetDate">
    <vt:lpwstr>2021-06-24T15:30:01Z</vt:lpwstr>
  </property>
  <property fmtid="{D5CDD505-2E9C-101B-9397-08002B2CF9AE}" pid="4" name="MSIP_Label_c135c4ba-2280-41f8-be7d-6f21d368baa3_Method">
    <vt:lpwstr>Standard</vt:lpwstr>
  </property>
  <property fmtid="{D5CDD505-2E9C-101B-9397-08002B2CF9AE}" pid="5" name="MSIP_Label_c135c4ba-2280-41f8-be7d-6f21d368baa3_Name">
    <vt:lpwstr>c135c4ba-2280-41f8-be7d-6f21d368baa3</vt:lpwstr>
  </property>
  <property fmtid="{D5CDD505-2E9C-101B-9397-08002B2CF9AE}" pid="6" name="MSIP_Label_c135c4ba-2280-41f8-be7d-6f21d368baa3_SiteId">
    <vt:lpwstr>24139d14-c62c-4c47-8bdd-ce71ea1d50cf</vt:lpwstr>
  </property>
  <property fmtid="{D5CDD505-2E9C-101B-9397-08002B2CF9AE}" pid="7" name="MSIP_Label_c135c4ba-2280-41f8-be7d-6f21d368baa3_ActionId">
    <vt:lpwstr>447f7c49-eca9-42ad-94e8-227fc57247fc</vt:lpwstr>
  </property>
  <property fmtid="{D5CDD505-2E9C-101B-9397-08002B2CF9AE}" pid="8" name="MSIP_Label_c135c4ba-2280-41f8-be7d-6f21d368baa3_ContentBits">
    <vt:lpwstr>0</vt:lpwstr>
  </property>
</Properties>
</file>