
<file path=[Content_Types].xml><?xml version="1.0" encoding="utf-8"?>
<Types xmlns="http://schemas.openxmlformats.org/package/2006/content-types">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h4ijS61VS08qZSmr2BEJ/OmC6YG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410C53-954C-4319-B08B-A02471CB96B9}">
  <a:tblStyle styleId="{12410C53-954C-4319-B08B-A02471CB96B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1825"/>
  </p:normalViewPr>
  <p:slideViewPr>
    <p:cSldViewPr snapToGrid="0">
      <p:cViewPr varScale="1">
        <p:scale>
          <a:sx n="117" d="100"/>
          <a:sy n="117" d="100"/>
        </p:scale>
        <p:origin x="1480"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 name="Google Shape;3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l-BE"/>
              <a:t>Welkom op de infomarkt over de herinrichting van de Anzegemse bebouwde kom.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e42f54e1ad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l-BE" dirty="0"/>
              <a:t>Op dit ontwerp ziet u hoe de Berglaan er in de toekomst uit zal zien.</a:t>
            </a:r>
          </a:p>
          <a:p>
            <a:pPr marL="0" lvl="0" indent="0" algn="l" rtl="0">
              <a:lnSpc>
                <a:spcPct val="100000"/>
              </a:lnSpc>
              <a:spcBef>
                <a:spcPts val="0"/>
              </a:spcBef>
              <a:spcAft>
                <a:spcPts val="0"/>
              </a:spcAft>
              <a:buSzPts val="1100"/>
              <a:buNone/>
            </a:pPr>
            <a:endParaRPr lang="nl-BE"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nl-BE" dirty="0"/>
              <a:t>Dit deel van het ontwerp toont de Berglaan tussen de Kouterstraat (links op beeld) en huisnummer 20 (rechts op beeld).</a:t>
            </a:r>
          </a:p>
          <a:p>
            <a:pPr marL="0" lvl="0" indent="0" algn="l" rtl="0">
              <a:lnSpc>
                <a:spcPct val="100000"/>
              </a:lnSpc>
              <a:spcBef>
                <a:spcPts val="0"/>
              </a:spcBef>
              <a:spcAft>
                <a:spcPts val="0"/>
              </a:spcAft>
              <a:buSzPts val="1100"/>
              <a:buNone/>
            </a:pPr>
            <a:endParaRPr dirty="0"/>
          </a:p>
        </p:txBody>
      </p:sp>
      <p:sp>
        <p:nvSpPr>
          <p:cNvPr id="98" name="Google Shape;98;g1e42f54e1a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e42f54e1ad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l-BE" dirty="0"/>
              <a:t>Op dit ontwerp ziet u hoe de Berglaan er in de toekomst uit zal zien.</a:t>
            </a:r>
          </a:p>
          <a:p>
            <a:pPr marL="0" lvl="0" indent="0" algn="l" rtl="0">
              <a:lnSpc>
                <a:spcPct val="100000"/>
              </a:lnSpc>
              <a:spcBef>
                <a:spcPts val="0"/>
              </a:spcBef>
              <a:spcAft>
                <a:spcPts val="0"/>
              </a:spcAft>
              <a:buSzPts val="1100"/>
              <a:buNone/>
            </a:pPr>
            <a:endParaRPr lang="nl-BE"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nl-BE" dirty="0"/>
              <a:t>Dit deel van het ontwerp toont de Berglaan tussen huisnummer 20 (links op beeld) en het kruispunt met de Kerkstraat (rechts op beeld).</a:t>
            </a:r>
          </a:p>
          <a:p>
            <a:pPr marL="0" lvl="0" indent="0" algn="l" rtl="0">
              <a:lnSpc>
                <a:spcPct val="100000"/>
              </a:lnSpc>
              <a:spcBef>
                <a:spcPts val="0"/>
              </a:spcBef>
              <a:spcAft>
                <a:spcPts val="0"/>
              </a:spcAft>
              <a:buSzPts val="1100"/>
              <a:buNone/>
            </a:pPr>
            <a:endParaRPr dirty="0"/>
          </a:p>
        </p:txBody>
      </p:sp>
      <p:sp>
        <p:nvSpPr>
          <p:cNvPr id="106" name="Google Shape;106;g1e42f54e1a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e3bd3864a5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l-BE">
                <a:solidFill>
                  <a:schemeClr val="dk1"/>
                </a:solidFill>
              </a:rPr>
              <a:t>De volgende maatregelen worden genomen op de Wortegemsesteenweg:</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nl-BE">
                <a:solidFill>
                  <a:schemeClr val="dk1"/>
                </a:solidFill>
              </a:rPr>
              <a:t>Er worden twee verkeersplateaus aangelegd op de Wortegemsesteenweg. Zo komt er een plateau ter hoogte van huisnummer 44 en een ter hoogte van huisnummer 52. Deze plateaus staan vandaag al opgesteld als proefopstelling, als prefab kunststof plateaus. De definitieve verkeersplateaus worden aangelegd in asfalt zodat de drempels minder geluidsoverlast zullen veroorzaken.</a:t>
            </a:r>
            <a:endParaRPr>
              <a:solidFill>
                <a:schemeClr val="dk1"/>
              </a:solidFill>
            </a:endParaRPr>
          </a:p>
          <a:p>
            <a:pPr marL="0" lvl="0" indent="0" algn="l" rtl="0">
              <a:lnSpc>
                <a:spcPct val="100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nl-BE">
                <a:solidFill>
                  <a:schemeClr val="dk1"/>
                </a:solidFill>
              </a:rPr>
              <a:t>In 2020 was de gemiddelde snelheid die gemeten werd, ter hoogte van huisnummer 35 op de Wortegemsesteenweg, zo’n 78 km/u in beide rijrichtingen. Na het plaatsen van</a:t>
            </a:r>
            <a:endParaRPr>
              <a:solidFill>
                <a:schemeClr val="dk1"/>
              </a:solidFill>
            </a:endParaRPr>
          </a:p>
          <a:p>
            <a:pPr marL="0" lvl="0" indent="0" algn="l" rtl="0">
              <a:lnSpc>
                <a:spcPct val="115000"/>
              </a:lnSpc>
              <a:spcBef>
                <a:spcPts val="0"/>
              </a:spcBef>
              <a:spcAft>
                <a:spcPts val="0"/>
              </a:spcAft>
              <a:buNone/>
            </a:pPr>
            <a:r>
              <a:rPr lang="nl-BE">
                <a:solidFill>
                  <a:schemeClr val="dk1"/>
                </a:solidFill>
              </a:rPr>
              <a:t>de proefopstelling daalde de snelheid tot minder dan 50 km/u. De proefopstelling werkt dus goed.</a:t>
            </a:r>
            <a:endParaRPr>
              <a:solidFill>
                <a:schemeClr val="dk1"/>
              </a:solidFill>
            </a:endParaRPr>
          </a:p>
        </p:txBody>
      </p:sp>
      <p:sp>
        <p:nvSpPr>
          <p:cNvPr id="114" name="Google Shape;114;g1e3bd3864a5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e42f54e1ad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nl-BE" dirty="0">
                <a:solidFill>
                  <a:schemeClr val="dk1"/>
                </a:solidFill>
              </a:rPr>
              <a:t>Op dit ontwerp ziet u hoe de Wortegemsesteenweg er in de toekomst uit zal zien.</a:t>
            </a:r>
          </a:p>
          <a:p>
            <a:pPr marL="0" lvl="0" indent="0" algn="l" rtl="0">
              <a:spcBef>
                <a:spcPts val="0"/>
              </a:spcBef>
              <a:spcAft>
                <a:spcPts val="0"/>
              </a:spcAft>
              <a:buSzPts val="1100"/>
              <a:buNone/>
            </a:pPr>
            <a:endParaRPr lang="nl-BE" dirty="0">
              <a:solidFill>
                <a:schemeClr val="dk1"/>
              </a:solidFill>
            </a:endParaRPr>
          </a:p>
          <a:p>
            <a:pPr marL="0" lvl="0" indent="0" algn="l" rtl="0">
              <a:spcBef>
                <a:spcPts val="0"/>
              </a:spcBef>
              <a:spcAft>
                <a:spcPts val="0"/>
              </a:spcAft>
              <a:buSzPts val="1100"/>
              <a:buNone/>
            </a:pPr>
            <a:r>
              <a:rPr lang="nl-BE" dirty="0">
                <a:solidFill>
                  <a:schemeClr val="dk1"/>
                </a:solidFill>
              </a:rPr>
              <a:t>Dit ontwerp toont waar de verkeersplateaus worden aangelegd.</a:t>
            </a:r>
            <a:endParaRPr dirty="0"/>
          </a:p>
        </p:txBody>
      </p:sp>
      <p:sp>
        <p:nvSpPr>
          <p:cNvPr id="122" name="Google Shape;122;g1e42f54e1ad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e3d4c7aa9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chemeClr val="dk1"/>
              </a:buClr>
              <a:buSzPts val="1100"/>
              <a:buChar char="●"/>
            </a:pPr>
            <a:r>
              <a:rPr lang="nl-BE">
                <a:solidFill>
                  <a:schemeClr val="dk1"/>
                </a:solidFill>
              </a:rPr>
              <a:t>De verharde berm wordt onthard, langs de Wortegemsesteenweg ter hoogte van huisnummers 13 en 30. Zo kan het regenwater vlotter in de bodem trekken en komt er meer ruimte vrij voor groen.</a:t>
            </a:r>
            <a:endParaRPr i="1">
              <a:solidFill>
                <a:schemeClr val="dk1"/>
              </a:solidFill>
            </a:endParaRPr>
          </a:p>
        </p:txBody>
      </p:sp>
      <p:sp>
        <p:nvSpPr>
          <p:cNvPr id="130" name="Google Shape;130;g1e3d4c7aa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e3bd3864a5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nl-BE" dirty="0">
                <a:solidFill>
                  <a:schemeClr val="dk1"/>
                </a:solidFill>
              </a:rPr>
              <a:t>Dit ontwerp toont waar de berm op de Wortegemsesteenweg precies wordt onthard.</a:t>
            </a:r>
            <a:endParaRPr dirty="0"/>
          </a:p>
        </p:txBody>
      </p:sp>
      <p:sp>
        <p:nvSpPr>
          <p:cNvPr id="137" name="Google Shape;137;g1e3bd3864a5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ef4c70d09a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ef4c70d09a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969b905924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l-BE">
                <a:solidFill>
                  <a:schemeClr val="dk1"/>
                </a:solidFill>
              </a:rPr>
              <a:t>De werken op de Berglaan en Wortegemsesteenweg worden uitgevoerd volgens de MIA- aanpak. MIA staat voor Mobiliteit Innovatief Aanpakken. Met MIA wordt er komaf gemaakt met ingewikkelde procedures en aanvragen. Zo kan er vlotter werk gemaakt worden van verkeersveilige situaties.</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None/>
            </a:pPr>
            <a:r>
              <a:rPr lang="nl-BE">
                <a:solidFill>
                  <a:schemeClr val="dk1"/>
                </a:solidFill>
              </a:rPr>
              <a:t>Om de werken op de Berglaan en Wortegemsesteenweg uit te voeren, moet er wel eerst een omgevingsvergunning worden aangevraagd. De vergunning wordt na deze infomarkt aangevraagd. Zo kunnen eventuele opmerkingen of aanpassingen nog meegenomen worden.</a:t>
            </a:r>
            <a:endParaRPr>
              <a:solidFill>
                <a:schemeClr val="dk1"/>
              </a:solidFill>
            </a:endParaRPr>
          </a:p>
          <a:p>
            <a:pPr marL="0" lvl="0" indent="0" algn="l" rtl="0">
              <a:lnSpc>
                <a:spcPct val="100000"/>
              </a:lnSpc>
              <a:spcBef>
                <a:spcPts val="0"/>
              </a:spcBef>
              <a:spcAft>
                <a:spcPts val="0"/>
              </a:spcAft>
              <a:buNone/>
            </a:pPr>
            <a:endParaRPr>
              <a:solidFill>
                <a:schemeClr val="dk1"/>
              </a:solidFill>
            </a:endParaRPr>
          </a:p>
        </p:txBody>
      </p:sp>
      <p:sp>
        <p:nvSpPr>
          <p:cNvPr id="151" name="Google Shape;151;g1969b90592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e3bd3864a5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chemeClr val="dk1"/>
              </a:buClr>
              <a:buSzPts val="1100"/>
              <a:buChar char="●"/>
            </a:pPr>
            <a:r>
              <a:rPr lang="nl-BE">
                <a:solidFill>
                  <a:schemeClr val="dk1"/>
                </a:solidFill>
              </a:rPr>
              <a:t>Als de omgevingsvergunning is aangevraagd en goedgekeurd, kan Wegen en Verkeer direct samenzitten met de aannemer om de planning van de werken vast te leggen.</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nl-BE">
                <a:solidFill>
                  <a:schemeClr val="dk1"/>
                </a:solidFill>
              </a:rPr>
              <a:t>Voor MIA-projecten moet er geen aanbestedingsprocedure doorlopen worden om een aannemer vast te leggen. Zo wordt er komaf gemaakt met procedures en kunnen de werken vlotter starten.</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nl-BE">
                <a:solidFill>
                  <a:schemeClr val="dk1"/>
                </a:solidFill>
              </a:rPr>
              <a:t>Volgens de huidige planning starten de werken in het najaar van 2023 op.</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nl-BE">
                <a:solidFill>
                  <a:schemeClr val="dk1"/>
                </a:solidFill>
              </a:rPr>
              <a:t>Voor de werken starten, krijgen buurtbewoners tijdig een brief in de bus. In deze brief staat dan alle informatie over de planning en hinder tijdens de werken.</a:t>
            </a:r>
            <a:endParaRPr>
              <a:solidFill>
                <a:schemeClr val="dk1"/>
              </a:solidFill>
            </a:endParaRPr>
          </a:p>
        </p:txBody>
      </p:sp>
      <p:sp>
        <p:nvSpPr>
          <p:cNvPr id="159" name="Google Shape;159;g1e3bd3864a5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f4c70d09a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f4c70d09a_0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l-BE"/>
              <a:t>Vandaag vertellen we u graag meer over het project, hier in Anzegem, en wat de werken precies inhouden. Daarna overlopen we de volgende stappen en geven we mee hoe u op de hoogte blijft van de vorderingen van het project.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969b905924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l-BE"/>
              <a:t>Wil u op de hoogte blijven van de vorderingen van het project of de volgende stappen? Op wegenenverkeer.be/anzegem vindt u steeds de laatste informatie over het project.</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nl-BE"/>
              <a:t>Voor het project start, ontvangt u nog een brief bij u in de bus. Zo blijft u op de hoogte. Als er asfalteringswerken bij u voor de deur plaatsvinden en uw oprit tijdelijk niet bereikbaar is met de wagen, zal de aannemer dit tijdig communiceren met een brief in de bus.</a:t>
            </a:r>
            <a:endParaRPr/>
          </a:p>
        </p:txBody>
      </p:sp>
      <p:sp>
        <p:nvSpPr>
          <p:cNvPr id="172" name="Google Shape;172;g1969b905924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l-BE"/>
              <a:t>Bedankt voor uw aandacht.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ef4c70d09a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l-BE"/>
              <a:t>De huidige inrichting van de Berglaan en de Wortegemsesteenweg zet doorgaand autoverkeer niet aan om 50 km/u te rijden binnen de Anzegemse bebouwde kom.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nl-BE"/>
              <a:t>Daarom slaan het Agentschap Wegen en Verkeer en de gemeente Anzegem de handen in elkaar om de inrichting van de bebouwde kom aan te pakken. Er worden verschillende maatregelen genomen om het leefbaarder te maken voor de buurtbewoners.</a:t>
            </a:r>
            <a:endParaRPr/>
          </a:p>
        </p:txBody>
      </p:sp>
      <p:sp>
        <p:nvSpPr>
          <p:cNvPr id="56" name="Google Shape;56;gef4c70d09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e3bd3864a5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e3bd3864a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BE"/>
              <a:t>De werken binnen de Anzegemse bebouwde kom worden in twee deelprojecten uitgevoerd.</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nl-BE"/>
              <a:t>Deelproject 1 bevindt zich op de Berglaan, tussen de grens van de bebouwde kom (iets verder dan huisnummer 35) en het kruispunt met de Kerkstraat.</a:t>
            </a:r>
            <a:endParaRPr/>
          </a:p>
          <a:p>
            <a:pPr marL="457200" lvl="0" indent="-298450" algn="l" rtl="0">
              <a:spcBef>
                <a:spcPts val="0"/>
              </a:spcBef>
              <a:spcAft>
                <a:spcPts val="0"/>
              </a:spcAft>
              <a:buSzPts val="1100"/>
              <a:buChar char="●"/>
            </a:pPr>
            <a:r>
              <a:rPr lang="nl-BE"/>
              <a:t>Deelproject 2 bevindt zich op de Wortegemsesteenweg, tussen het kruispunt met de Statiestraat en de grens van de bebouwde kom (ter hoogte van huisnummer 49).</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e3bd3864a5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g1e3bd3864a5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l-BE"/>
              <a:t>In het volgende deel van deze infomarkt vertellen we u wat de werken op de Berglaan en Wortegemsesteenweg precies inhouden.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969b905924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l-BE">
                <a:solidFill>
                  <a:schemeClr val="dk1"/>
                </a:solidFill>
              </a:rPr>
              <a:t>De volgende maatregelen worden genomen op de Berglaan:</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nl-BE">
                <a:solidFill>
                  <a:schemeClr val="dk1"/>
                </a:solidFill>
              </a:rPr>
              <a:t>De vier bushaltes, binnen deelproject 1 op de Berglaan, worden opnieuw aangelegd. Het gaat over de bushaltes Anzegem Kouterstraat en Anzegem Kerk (in beide rijrichtingen). De haltes krijgen een verhoogd perron zodat reizigers vlot kunnen op- en afstappen. De bus blijft op de weg halt houden.</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nl-BE">
                <a:solidFill>
                  <a:schemeClr val="dk1"/>
                </a:solidFill>
              </a:rPr>
              <a:t>De bestaande plantenvakken op de Berglaan worden opnieuw ingedeeld. Ze worden afwisselend links en rechts op de weg geplaatst. Zo lijkt de weg smaller en remt doorgaand verkeer af. De bomen die verdwijnen bij het aanpassen van de plantenvakken worden gecompenseerd. Er worden dus opnieuw bomen geplant.</a:t>
            </a:r>
            <a:endParaRPr>
              <a:solidFill>
                <a:schemeClr val="dk1"/>
              </a:solidFill>
            </a:endParaRPr>
          </a:p>
        </p:txBody>
      </p:sp>
      <p:sp>
        <p:nvSpPr>
          <p:cNvPr id="76" name="Google Shape;76;g1969b90592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e3bd3864a5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nl-BE">
                <a:solidFill>
                  <a:schemeClr val="dk1"/>
                </a:solidFill>
              </a:rPr>
              <a:t>De parkeerplaatsen op de Berglaan worden afgewisseld met plantvakken. De nieuwe parkeerplekken worden in asfalt aangelegd.</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nl-BE">
                <a:solidFill>
                  <a:schemeClr val="dk1"/>
                </a:solidFill>
              </a:rPr>
              <a:t>De Berglaan krijgt ten slotte ook een nieuwe laag asfalt. De voetpaden langs de straat worden plaatselijk ook aangepast aan de verschoven parkeerstroken, groenvakken en bushaltes.</a:t>
            </a:r>
            <a:endParaRPr>
              <a:solidFill>
                <a:schemeClr val="dk1"/>
              </a:solidFill>
            </a:endParaRPr>
          </a:p>
        </p:txBody>
      </p:sp>
      <p:sp>
        <p:nvSpPr>
          <p:cNvPr id="83" name="Google Shape;83;g1e3bd3864a5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21d9f89ae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l-BE" dirty="0"/>
              <a:t>Op dit ontwerp ziet u hoe de Berglaan er in de toekomst uit zal zien.</a:t>
            </a:r>
          </a:p>
          <a:p>
            <a:pPr marL="0" lvl="0" indent="0" algn="l" rtl="0">
              <a:lnSpc>
                <a:spcPct val="100000"/>
              </a:lnSpc>
              <a:spcBef>
                <a:spcPts val="0"/>
              </a:spcBef>
              <a:spcAft>
                <a:spcPts val="0"/>
              </a:spcAft>
              <a:buSzPts val="1100"/>
              <a:buNone/>
            </a:pPr>
            <a:endParaRPr lang="nl-BE" dirty="0"/>
          </a:p>
          <a:p>
            <a:pPr marL="0" lvl="0" indent="0" algn="l" rtl="0">
              <a:lnSpc>
                <a:spcPct val="100000"/>
              </a:lnSpc>
              <a:spcBef>
                <a:spcPts val="0"/>
              </a:spcBef>
              <a:spcAft>
                <a:spcPts val="0"/>
              </a:spcAft>
              <a:buSzPts val="1100"/>
              <a:buNone/>
            </a:pPr>
            <a:r>
              <a:rPr lang="nl-BE" dirty="0"/>
              <a:t>Dit ontwerp toont hoe de Berglaan eruit zal zien tussen de grens met de bebouwde kom en de Kouterstraat.</a:t>
            </a:r>
            <a:endParaRPr dirty="0"/>
          </a:p>
        </p:txBody>
      </p:sp>
      <p:sp>
        <p:nvSpPr>
          <p:cNvPr id="90" name="Google Shape;90;g121d9f89ae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Hoofdstuktitel eenvoudig 2 1">
  <p:cSld name="Hoofdstuktitel eenvoudig_2_1">
    <p:bg>
      <p:bgPr>
        <a:solidFill>
          <a:schemeClr val="lt1"/>
        </a:solidFill>
        <a:effectLst/>
      </p:bgPr>
    </p:bg>
    <p:spTree>
      <p:nvGrpSpPr>
        <p:cNvPr id="1" name="Shape 7"/>
        <p:cNvGrpSpPr/>
        <p:nvPr/>
      </p:nvGrpSpPr>
      <p:grpSpPr>
        <a:xfrm>
          <a:off x="0" y="0"/>
          <a:ext cx="0" cy="0"/>
          <a:chOff x="0" y="0"/>
          <a:chExt cx="0" cy="0"/>
        </a:xfrm>
      </p:grpSpPr>
      <p:sp>
        <p:nvSpPr>
          <p:cNvPr id="8" name="Google Shape;8;p24"/>
          <p:cNvSpPr/>
          <p:nvPr/>
        </p:nvSpPr>
        <p:spPr>
          <a:xfrm rot="5400000">
            <a:off x="1930988" y="-2022312"/>
            <a:ext cx="5282025" cy="9188125"/>
          </a:xfrm>
          <a:prstGeom prst="flowChartManualInpu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 name="Google Shape;9;p24"/>
          <p:cNvPicPr preferRelativeResize="0"/>
          <p:nvPr/>
        </p:nvPicPr>
        <p:blipFill rotWithShape="1">
          <a:blip r:embed="rId2">
            <a:alphaModFix/>
          </a:blip>
          <a:srcRect l="159" r="166"/>
          <a:stretch/>
        </p:blipFill>
        <p:spPr>
          <a:xfrm>
            <a:off x="8004337" y="158713"/>
            <a:ext cx="976414" cy="414707"/>
          </a:xfrm>
          <a:prstGeom prst="rect">
            <a:avLst/>
          </a:prstGeom>
          <a:noFill/>
          <a:ln>
            <a:noFill/>
          </a:ln>
        </p:spPr>
      </p:pic>
      <p:sp>
        <p:nvSpPr>
          <p:cNvPr id="10" name="Google Shape;10;p24"/>
          <p:cNvSpPr txBox="1">
            <a:spLocks noGrp="1"/>
          </p:cNvSpPr>
          <p:nvPr>
            <p:ph type="ctrTitle"/>
          </p:nvPr>
        </p:nvSpPr>
        <p:spPr>
          <a:xfrm>
            <a:off x="1663000" y="597000"/>
            <a:ext cx="5724300" cy="2551800"/>
          </a:xfrm>
          <a:prstGeom prst="rect">
            <a:avLst/>
          </a:prstGeom>
          <a:noFill/>
          <a:ln>
            <a:noFill/>
          </a:ln>
        </p:spPr>
        <p:txBody>
          <a:bodyPr spcFirstLastPara="1" wrap="square" lIns="91425" tIns="91425" rIns="91425" bIns="91425" anchor="b" anchorCtr="0">
            <a:noAutofit/>
          </a:bodyPr>
          <a:lstStyle>
            <a:lvl1pPr marR="0" lvl="0" algn="l" rtl="0">
              <a:lnSpc>
                <a:spcPct val="70000"/>
              </a:lnSpc>
              <a:spcBef>
                <a:spcPts val="0"/>
              </a:spcBef>
              <a:spcAft>
                <a:spcPts val="0"/>
              </a:spcAft>
              <a:buClr>
                <a:srgbClr val="FFFFFF"/>
              </a:buClr>
              <a:buSzPts val="3600"/>
              <a:buFont typeface="Calibri"/>
              <a:buNone/>
              <a:defRPr sz="3600" b="1"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subTitle" idx="1"/>
          </p:nvPr>
        </p:nvSpPr>
        <p:spPr>
          <a:xfrm>
            <a:off x="1663000" y="3105700"/>
            <a:ext cx="4482600" cy="515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800"/>
              </a:spcBef>
              <a:spcAft>
                <a:spcPts val="0"/>
              </a:spcAft>
              <a:buClr>
                <a:srgbClr val="FFFFFF"/>
              </a:buClr>
              <a:buSzPts val="1500"/>
              <a:buFont typeface="Calibri"/>
              <a:buNone/>
              <a:defRPr sz="1500" b="0" i="0" u="none" strike="noStrike" cap="none">
                <a:solidFill>
                  <a:srgbClr val="FFFFFF"/>
                </a:solidFill>
                <a:latin typeface="Calibri"/>
                <a:ea typeface="Calibri"/>
                <a:cs typeface="Calibri"/>
                <a:sym typeface="Calibri"/>
              </a:defRPr>
            </a:lvl1pPr>
            <a:lvl2pPr marR="0" lvl="1" algn="ctr" rtl="0">
              <a:lnSpc>
                <a:spcPct val="10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2pPr>
            <a:lvl3pPr marR="0" lvl="2" algn="ctr" rtl="0">
              <a:lnSpc>
                <a:spcPct val="10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ctr" rtl="0">
              <a:lnSpc>
                <a:spcPct val="10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R="0" lvl="4" algn="ctr" rtl="0">
              <a:lnSpc>
                <a:spcPct val="10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p:cSld name="Titel en object">
    <p:bg>
      <p:bgPr>
        <a:solidFill>
          <a:schemeClr val="lt1"/>
        </a:solidFill>
        <a:effectLst/>
      </p:bgPr>
    </p:bg>
    <p:spTree>
      <p:nvGrpSpPr>
        <p:cNvPr id="1" name="Shape 12"/>
        <p:cNvGrpSpPr/>
        <p:nvPr/>
      </p:nvGrpSpPr>
      <p:grpSpPr>
        <a:xfrm>
          <a:off x="0" y="0"/>
          <a:ext cx="0" cy="0"/>
          <a:chOff x="0" y="0"/>
          <a:chExt cx="0" cy="0"/>
        </a:xfrm>
      </p:grpSpPr>
      <p:sp>
        <p:nvSpPr>
          <p:cNvPr id="13" name="Google Shape;13;p25"/>
          <p:cNvSpPr txBox="1">
            <a:spLocks noGrp="1"/>
          </p:cNvSpPr>
          <p:nvPr>
            <p:ph type="body" idx="1"/>
          </p:nvPr>
        </p:nvSpPr>
        <p:spPr>
          <a:xfrm>
            <a:off x="729000" y="1324300"/>
            <a:ext cx="7711800" cy="3278400"/>
          </a:xfrm>
          <a:prstGeom prst="rect">
            <a:avLst/>
          </a:prstGeom>
          <a:noFill/>
          <a:ln>
            <a:noFill/>
          </a:ln>
        </p:spPr>
        <p:txBody>
          <a:bodyPr spcFirstLastPara="1" wrap="square" lIns="91425" tIns="91425" rIns="91425" bIns="91425" anchor="t" anchorCtr="0">
            <a:noAutofit/>
          </a:bodyPr>
          <a:lstStyle>
            <a:lvl1pPr marL="457200" marR="0" lvl="0" indent="-336550" algn="l" rtl="0">
              <a:lnSpc>
                <a:spcPct val="100000"/>
              </a:lnSpc>
              <a:spcBef>
                <a:spcPts val="800"/>
              </a:spcBef>
              <a:spcAft>
                <a:spcPts val="0"/>
              </a:spcAft>
              <a:buClr>
                <a:srgbClr val="666666"/>
              </a:buClr>
              <a:buSzPts val="1700"/>
              <a:buFont typeface="Calibri"/>
              <a:buChar char="•"/>
              <a:defRPr sz="1700" b="0" i="0" u="none" strike="noStrike" cap="none">
                <a:solidFill>
                  <a:srgbClr val="666666"/>
                </a:solidFill>
                <a:latin typeface="Calibri"/>
                <a:ea typeface="Calibri"/>
                <a:cs typeface="Calibri"/>
                <a:sym typeface="Calibri"/>
              </a:defRPr>
            </a:lvl1pPr>
            <a:lvl2pPr marL="914400" marR="0" lvl="1" indent="-336550" algn="l" rtl="0">
              <a:lnSpc>
                <a:spcPct val="100000"/>
              </a:lnSpc>
              <a:spcBef>
                <a:spcPts val="400"/>
              </a:spcBef>
              <a:spcAft>
                <a:spcPts val="0"/>
              </a:spcAft>
              <a:buClr>
                <a:srgbClr val="666666"/>
              </a:buClr>
              <a:buSzPts val="1700"/>
              <a:buFont typeface="Calibri"/>
              <a:buChar char="•"/>
              <a:defRPr sz="1700" b="0" i="0" u="none" strike="noStrike" cap="none">
                <a:solidFill>
                  <a:srgbClr val="666666"/>
                </a:solidFill>
                <a:latin typeface="Calibri"/>
                <a:ea typeface="Calibri"/>
                <a:cs typeface="Calibri"/>
                <a:sym typeface="Calibri"/>
              </a:defRPr>
            </a:lvl2pPr>
            <a:lvl3pPr marL="1371600" marR="0" lvl="2" indent="-323850" algn="l" rtl="0">
              <a:lnSpc>
                <a:spcPct val="100000"/>
              </a:lnSpc>
              <a:spcBef>
                <a:spcPts val="400"/>
              </a:spcBef>
              <a:spcAft>
                <a:spcPts val="0"/>
              </a:spcAft>
              <a:buClr>
                <a:srgbClr val="666666"/>
              </a:buClr>
              <a:buSzPts val="1500"/>
              <a:buFont typeface="Calibri"/>
              <a:buChar char="•"/>
              <a:defRPr sz="1500" b="0" i="0" u="none" strike="noStrike" cap="none">
                <a:solidFill>
                  <a:srgbClr val="666666"/>
                </a:solidFill>
                <a:latin typeface="Calibri"/>
                <a:ea typeface="Calibri"/>
                <a:cs typeface="Calibri"/>
                <a:sym typeface="Calibri"/>
              </a:defRPr>
            </a:lvl3pPr>
            <a:lvl4pPr marL="1828800" marR="0" lvl="3" indent="-317500" algn="l" rtl="0">
              <a:lnSpc>
                <a:spcPct val="100000"/>
              </a:lnSpc>
              <a:spcBef>
                <a:spcPts val="400"/>
              </a:spcBef>
              <a:spcAft>
                <a:spcPts val="0"/>
              </a:spcAft>
              <a:buClr>
                <a:srgbClr val="666666"/>
              </a:buClr>
              <a:buSzPts val="1400"/>
              <a:buFont typeface="Calibri"/>
              <a:buChar char="•"/>
              <a:defRPr sz="1400" b="0" i="0" u="none" strike="noStrike" cap="none">
                <a:solidFill>
                  <a:srgbClr val="666666"/>
                </a:solidFill>
                <a:latin typeface="Calibri"/>
                <a:ea typeface="Calibri"/>
                <a:cs typeface="Calibri"/>
                <a:sym typeface="Calibri"/>
              </a:defRPr>
            </a:lvl4pPr>
            <a:lvl5pPr marL="2286000" marR="0" lvl="4" indent="-311150" algn="l" rtl="0">
              <a:lnSpc>
                <a:spcPct val="100000"/>
              </a:lnSpc>
              <a:spcBef>
                <a:spcPts val="400"/>
              </a:spcBef>
              <a:spcAft>
                <a:spcPts val="0"/>
              </a:spcAft>
              <a:buClr>
                <a:srgbClr val="666666"/>
              </a:buClr>
              <a:buSzPts val="1300"/>
              <a:buFont typeface="Calibri"/>
              <a:buChar char="•"/>
              <a:defRPr sz="1300" b="0" i="0" u="none" strike="noStrike" cap="none">
                <a:solidFill>
                  <a:srgbClr val="666666"/>
                </a:solidFill>
                <a:latin typeface="Calibri"/>
                <a:ea typeface="Calibri"/>
                <a:cs typeface="Calibri"/>
                <a:sym typeface="Calibri"/>
              </a:defRPr>
            </a:lvl5pPr>
            <a:lvl6pPr marL="2743200" marR="0" lvl="5" indent="-304800" algn="l" rtl="0">
              <a:lnSpc>
                <a:spcPct val="90000"/>
              </a:lnSpc>
              <a:spcBef>
                <a:spcPts val="400"/>
              </a:spcBef>
              <a:spcAft>
                <a:spcPts val="0"/>
              </a:spcAft>
              <a:buClr>
                <a:srgbClr val="666666"/>
              </a:buClr>
              <a:buSzPts val="1200"/>
              <a:buFont typeface="Calibri"/>
              <a:buChar char="•"/>
              <a:defRPr sz="1200" b="0" i="0" u="none" strike="noStrike" cap="none">
                <a:solidFill>
                  <a:srgbClr val="666666"/>
                </a:solidFill>
                <a:latin typeface="Calibri"/>
                <a:ea typeface="Calibri"/>
                <a:cs typeface="Calibri"/>
                <a:sym typeface="Calibri"/>
              </a:defRPr>
            </a:lvl6pPr>
            <a:lvl7pPr marL="3200400" marR="0" lvl="6" indent="-304800" algn="l" rtl="0">
              <a:lnSpc>
                <a:spcPct val="90000"/>
              </a:lnSpc>
              <a:spcBef>
                <a:spcPts val="400"/>
              </a:spcBef>
              <a:spcAft>
                <a:spcPts val="0"/>
              </a:spcAft>
              <a:buClr>
                <a:srgbClr val="666666"/>
              </a:buClr>
              <a:buSzPts val="1200"/>
              <a:buFont typeface="Calibri"/>
              <a:buChar char="•"/>
              <a:defRPr sz="1200" b="0" i="0" u="none" strike="noStrike" cap="none">
                <a:solidFill>
                  <a:srgbClr val="666666"/>
                </a:solidFill>
                <a:latin typeface="Calibri"/>
                <a:ea typeface="Calibri"/>
                <a:cs typeface="Calibri"/>
                <a:sym typeface="Calibri"/>
              </a:defRPr>
            </a:lvl7pPr>
            <a:lvl8pPr marL="3657600" marR="0" lvl="7" indent="-304800" algn="l" rtl="0">
              <a:lnSpc>
                <a:spcPct val="90000"/>
              </a:lnSpc>
              <a:spcBef>
                <a:spcPts val="400"/>
              </a:spcBef>
              <a:spcAft>
                <a:spcPts val="0"/>
              </a:spcAft>
              <a:buClr>
                <a:srgbClr val="666666"/>
              </a:buClr>
              <a:buSzPts val="1200"/>
              <a:buFont typeface="Calibri"/>
              <a:buChar char="•"/>
              <a:defRPr sz="1200" b="0" i="0" u="none" strike="noStrike" cap="none">
                <a:solidFill>
                  <a:srgbClr val="666666"/>
                </a:solidFill>
                <a:latin typeface="Calibri"/>
                <a:ea typeface="Calibri"/>
                <a:cs typeface="Calibri"/>
                <a:sym typeface="Calibri"/>
              </a:defRPr>
            </a:lvl8pPr>
            <a:lvl9pPr marL="4114800" marR="0" lvl="8" indent="-304800" algn="l" rtl="0">
              <a:lnSpc>
                <a:spcPct val="90000"/>
              </a:lnSpc>
              <a:spcBef>
                <a:spcPts val="400"/>
              </a:spcBef>
              <a:spcAft>
                <a:spcPts val="0"/>
              </a:spcAft>
              <a:buClr>
                <a:srgbClr val="666666"/>
              </a:buClr>
              <a:buSzPts val="1200"/>
              <a:buFont typeface="Calibri"/>
              <a:buChar char="•"/>
              <a:defRPr sz="1200" b="0" i="0" u="none" strike="noStrike" cap="none">
                <a:solidFill>
                  <a:srgbClr val="666666"/>
                </a:solidFill>
                <a:latin typeface="Calibri"/>
                <a:ea typeface="Calibri"/>
                <a:cs typeface="Calibri"/>
                <a:sym typeface="Calibri"/>
              </a:defRPr>
            </a:lvl9pPr>
          </a:lstStyle>
          <a:p>
            <a:endParaRPr/>
          </a:p>
        </p:txBody>
      </p:sp>
      <p:sp>
        <p:nvSpPr>
          <p:cNvPr id="14" name="Google Shape;14;p25"/>
          <p:cNvSpPr txBox="1">
            <a:spLocks noGrp="1"/>
          </p:cNvSpPr>
          <p:nvPr>
            <p:ph type="sldNum" idx="12"/>
          </p:nvPr>
        </p:nvSpPr>
        <p:spPr>
          <a:xfrm>
            <a:off x="8170479" y="4767263"/>
            <a:ext cx="8103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BE"/>
              <a:t>‹nr.›</a:t>
            </a:fld>
            <a:endParaRPr/>
          </a:p>
        </p:txBody>
      </p:sp>
      <p:sp>
        <p:nvSpPr>
          <p:cNvPr id="15" name="Google Shape;15;p25"/>
          <p:cNvSpPr txBox="1">
            <a:spLocks noGrp="1"/>
          </p:cNvSpPr>
          <p:nvPr>
            <p:ph type="subTitle" idx="2"/>
          </p:nvPr>
        </p:nvSpPr>
        <p:spPr>
          <a:xfrm>
            <a:off x="729000" y="808800"/>
            <a:ext cx="7024500" cy="5154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800"/>
              <a:buFont typeface="Arial"/>
              <a:buNone/>
              <a:defRPr sz="1800" b="1" i="0" u="none" strike="noStrike" cap="none">
                <a:solidFill>
                  <a:schemeClr val="accent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 name="Google Shape;16;p25"/>
          <p:cNvSpPr txBox="1">
            <a:spLocks noGrp="1"/>
          </p:cNvSpPr>
          <p:nvPr>
            <p:ph type="title"/>
          </p:nvPr>
        </p:nvSpPr>
        <p:spPr>
          <a:xfrm>
            <a:off x="729000" y="0"/>
            <a:ext cx="7024500" cy="808800"/>
          </a:xfrm>
          <a:prstGeom prst="rect">
            <a:avLst/>
          </a:prstGeom>
          <a:noFill/>
          <a:ln>
            <a:noFill/>
          </a:ln>
        </p:spPr>
        <p:txBody>
          <a:bodyPr spcFirstLastPara="1" wrap="square" lIns="91425" tIns="91425" rIns="91425" bIns="91425" anchor="b" anchorCtr="0">
            <a:noAutofit/>
          </a:bodyPr>
          <a:lstStyle>
            <a:lvl1pPr marR="0" lvl="0" algn="l" rtl="0">
              <a:lnSpc>
                <a:spcPct val="70000"/>
              </a:lnSpc>
              <a:spcBef>
                <a:spcPts val="0"/>
              </a:spcBef>
              <a:spcAft>
                <a:spcPts val="0"/>
              </a:spcAft>
              <a:buClr>
                <a:schemeClr val="dk2"/>
              </a:buClr>
              <a:buSzPts val="3600"/>
              <a:buFont typeface="Calibri"/>
              <a:buNone/>
              <a:defRPr sz="3600" b="1"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 name="Google Shape;17;p25"/>
          <p:cNvSpPr/>
          <p:nvPr/>
        </p:nvSpPr>
        <p:spPr>
          <a:xfrm>
            <a:off x="0" y="0"/>
            <a:ext cx="290700" cy="51435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 name="Google Shape;18;p25"/>
          <p:cNvPicPr preferRelativeResize="0"/>
          <p:nvPr/>
        </p:nvPicPr>
        <p:blipFill rotWithShape="1">
          <a:blip r:embed="rId2">
            <a:alphaModFix/>
          </a:blip>
          <a:srcRect l="159" r="166"/>
          <a:stretch/>
        </p:blipFill>
        <p:spPr>
          <a:xfrm>
            <a:off x="8004337" y="158713"/>
            <a:ext cx="976414" cy="41470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oofdstuktitel eenvoudig 2 2 1">
  <p:cSld name="Hoofdstuktitel eenvoudig_2_2_1">
    <p:bg>
      <p:bgPr>
        <a:solidFill>
          <a:schemeClr val="lt1"/>
        </a:solidFill>
        <a:effectLst/>
      </p:bgPr>
    </p:bg>
    <p:spTree>
      <p:nvGrpSpPr>
        <p:cNvPr id="1" name="Shape 19"/>
        <p:cNvGrpSpPr/>
        <p:nvPr/>
      </p:nvGrpSpPr>
      <p:grpSpPr>
        <a:xfrm>
          <a:off x="0" y="0"/>
          <a:ext cx="0" cy="0"/>
          <a:chOff x="0" y="0"/>
          <a:chExt cx="0" cy="0"/>
        </a:xfrm>
      </p:grpSpPr>
      <p:pic>
        <p:nvPicPr>
          <p:cNvPr id="20" name="Google Shape;20;p26"/>
          <p:cNvPicPr preferRelativeResize="0"/>
          <p:nvPr/>
        </p:nvPicPr>
        <p:blipFill rotWithShape="1">
          <a:blip r:embed="rId2">
            <a:alphaModFix/>
          </a:blip>
          <a:srcRect l="159" r="166"/>
          <a:stretch/>
        </p:blipFill>
        <p:spPr>
          <a:xfrm>
            <a:off x="8004337" y="158713"/>
            <a:ext cx="976414" cy="414707"/>
          </a:xfrm>
          <a:prstGeom prst="rect">
            <a:avLst/>
          </a:prstGeom>
          <a:noFill/>
          <a:ln>
            <a:noFill/>
          </a:ln>
        </p:spPr>
      </p:pic>
      <p:sp>
        <p:nvSpPr>
          <p:cNvPr id="21" name="Google Shape;21;p26"/>
          <p:cNvSpPr/>
          <p:nvPr/>
        </p:nvSpPr>
        <p:spPr>
          <a:xfrm>
            <a:off x="0" y="0"/>
            <a:ext cx="290700" cy="51435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6"/>
          <p:cNvSpPr txBox="1">
            <a:spLocks noGrp="1"/>
          </p:cNvSpPr>
          <p:nvPr>
            <p:ph type="ctrTitle"/>
          </p:nvPr>
        </p:nvSpPr>
        <p:spPr>
          <a:xfrm>
            <a:off x="4257825" y="597000"/>
            <a:ext cx="4310400" cy="1457100"/>
          </a:xfrm>
          <a:prstGeom prst="rect">
            <a:avLst/>
          </a:prstGeom>
          <a:noFill/>
          <a:ln>
            <a:noFill/>
          </a:ln>
        </p:spPr>
        <p:txBody>
          <a:bodyPr spcFirstLastPara="1" wrap="square" lIns="91425" tIns="91425" rIns="91425" bIns="91425" anchor="b" anchorCtr="0">
            <a:noAutofit/>
          </a:bodyPr>
          <a:lstStyle>
            <a:lvl1pPr marR="0" lvl="0" algn="l" rtl="0">
              <a:lnSpc>
                <a:spcPct val="70000"/>
              </a:lnSpc>
              <a:spcBef>
                <a:spcPts val="0"/>
              </a:spcBef>
              <a:spcAft>
                <a:spcPts val="0"/>
              </a:spcAft>
              <a:buClr>
                <a:schemeClr val="dk2"/>
              </a:buClr>
              <a:buSzPts val="3600"/>
              <a:buFont typeface="Calibri"/>
              <a:buNone/>
              <a:defRPr sz="3600" b="1"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p26"/>
          <p:cNvSpPr txBox="1">
            <a:spLocks noGrp="1"/>
          </p:cNvSpPr>
          <p:nvPr>
            <p:ph type="subTitle" idx="1"/>
          </p:nvPr>
        </p:nvSpPr>
        <p:spPr>
          <a:xfrm>
            <a:off x="4257825" y="1997600"/>
            <a:ext cx="4482600" cy="515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800"/>
              </a:spcBef>
              <a:spcAft>
                <a:spcPts val="0"/>
              </a:spcAft>
              <a:buClr>
                <a:srgbClr val="666666"/>
              </a:buClr>
              <a:buSzPts val="1500"/>
              <a:buFont typeface="Calibri"/>
              <a:buNone/>
              <a:defRPr sz="1500" b="0" i="0" u="none" strike="noStrike" cap="none">
                <a:solidFill>
                  <a:srgbClr val="666666"/>
                </a:solidFill>
                <a:latin typeface="Calibri"/>
                <a:ea typeface="Calibri"/>
                <a:cs typeface="Calibri"/>
                <a:sym typeface="Calibri"/>
              </a:defRPr>
            </a:lvl1pPr>
            <a:lvl2pPr marR="0" lvl="1" algn="ctr" rtl="0">
              <a:lnSpc>
                <a:spcPct val="10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2pPr>
            <a:lvl3pPr marR="0" lvl="2" algn="ctr" rtl="0">
              <a:lnSpc>
                <a:spcPct val="10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ctr" rtl="0">
              <a:lnSpc>
                <a:spcPct val="10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R="0" lvl="4" algn="ctr" rtl="0">
              <a:lnSpc>
                <a:spcPct val="10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24" name="Google Shape;24;p26"/>
          <p:cNvSpPr/>
          <p:nvPr/>
        </p:nvSpPr>
        <p:spPr>
          <a:xfrm rot="5400000">
            <a:off x="-424775" y="424775"/>
            <a:ext cx="5143500" cy="4293950"/>
          </a:xfrm>
          <a:prstGeom prst="flowChartManualInpu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26"/>
          <p:cNvSpPr txBox="1">
            <a:spLocks noGrp="1"/>
          </p:cNvSpPr>
          <p:nvPr>
            <p:ph type="ctrTitle" idx="2"/>
          </p:nvPr>
        </p:nvSpPr>
        <p:spPr>
          <a:xfrm>
            <a:off x="290700" y="812625"/>
            <a:ext cx="3153600" cy="766500"/>
          </a:xfrm>
          <a:prstGeom prst="rect">
            <a:avLst/>
          </a:prstGeom>
          <a:noFill/>
          <a:ln>
            <a:noFill/>
          </a:ln>
        </p:spPr>
        <p:txBody>
          <a:bodyPr spcFirstLastPara="1" wrap="square" lIns="91425" tIns="91425" rIns="91425" bIns="91425" anchor="t" anchorCtr="0">
            <a:noAutofit/>
          </a:bodyPr>
          <a:lstStyle>
            <a:lvl1pPr marR="0" lvl="0" algn="l" rtl="0">
              <a:lnSpc>
                <a:spcPct val="70000"/>
              </a:lnSpc>
              <a:spcBef>
                <a:spcPts val="0"/>
              </a:spcBef>
              <a:spcAft>
                <a:spcPts val="0"/>
              </a:spcAft>
              <a:buClr>
                <a:srgbClr val="FFFFFF"/>
              </a:buClr>
              <a:buSzPts val="2400"/>
              <a:buFont typeface="Calibri"/>
              <a:buNone/>
              <a:defRPr sz="2400" b="1"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sp>
        <p:nvSpPr>
          <p:cNvPr id="26" name="Google Shape;26;p26"/>
          <p:cNvSpPr txBox="1">
            <a:spLocks noGrp="1"/>
          </p:cNvSpPr>
          <p:nvPr>
            <p:ph type="subTitle" idx="3"/>
          </p:nvPr>
        </p:nvSpPr>
        <p:spPr>
          <a:xfrm>
            <a:off x="290700" y="1997600"/>
            <a:ext cx="3014100" cy="677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800"/>
              </a:spcBef>
              <a:spcAft>
                <a:spcPts val="0"/>
              </a:spcAft>
              <a:buClr>
                <a:srgbClr val="FFFFFF"/>
              </a:buClr>
              <a:buSzPts val="1500"/>
              <a:buFont typeface="Calibri"/>
              <a:buNone/>
              <a:defRPr sz="1500" b="0" i="0" u="none" strike="noStrike" cap="none">
                <a:solidFill>
                  <a:srgbClr val="FFFFFF"/>
                </a:solidFill>
                <a:latin typeface="Calibri"/>
                <a:ea typeface="Calibri"/>
                <a:cs typeface="Calibri"/>
                <a:sym typeface="Calibri"/>
              </a:defRPr>
            </a:lvl1pPr>
            <a:lvl2pPr marR="0" lvl="1" algn="ctr" rtl="0">
              <a:lnSpc>
                <a:spcPct val="10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2pPr>
            <a:lvl3pPr marR="0" lvl="2" algn="ctr" rtl="0">
              <a:lnSpc>
                <a:spcPct val="10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ctr" rtl="0">
              <a:lnSpc>
                <a:spcPct val="10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R="0" lvl="4" algn="ctr" rtl="0">
              <a:lnSpc>
                <a:spcPct val="10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oofdstuktitel eenvoudig 2 1 1">
  <p:cSld name="Hoofdstuktitel eenvoudig_2_1_1">
    <p:bg>
      <p:bgPr>
        <a:solidFill>
          <a:schemeClr val="lt1"/>
        </a:solidFill>
        <a:effectLst/>
      </p:bgPr>
    </p:bg>
    <p:spTree>
      <p:nvGrpSpPr>
        <p:cNvPr id="1" name="Shape 27"/>
        <p:cNvGrpSpPr/>
        <p:nvPr/>
      </p:nvGrpSpPr>
      <p:grpSpPr>
        <a:xfrm>
          <a:off x="0" y="0"/>
          <a:ext cx="0" cy="0"/>
          <a:chOff x="0" y="0"/>
          <a:chExt cx="0" cy="0"/>
        </a:xfrm>
      </p:grpSpPr>
      <p:sp>
        <p:nvSpPr>
          <p:cNvPr id="28" name="Google Shape;28;p27"/>
          <p:cNvSpPr/>
          <p:nvPr/>
        </p:nvSpPr>
        <p:spPr>
          <a:xfrm rot="5400000">
            <a:off x="1930988" y="-2022312"/>
            <a:ext cx="5282025" cy="9188125"/>
          </a:xfrm>
          <a:prstGeom prst="flowChartManualInpu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 name="Google Shape;29;p27"/>
          <p:cNvPicPr preferRelativeResize="0"/>
          <p:nvPr/>
        </p:nvPicPr>
        <p:blipFill rotWithShape="1">
          <a:blip r:embed="rId2">
            <a:alphaModFix/>
          </a:blip>
          <a:srcRect l="159" r="166"/>
          <a:stretch/>
        </p:blipFill>
        <p:spPr>
          <a:xfrm>
            <a:off x="8004337" y="158713"/>
            <a:ext cx="976414" cy="414707"/>
          </a:xfrm>
          <a:prstGeom prst="rect">
            <a:avLst/>
          </a:prstGeom>
          <a:noFill/>
          <a:ln>
            <a:noFill/>
          </a:ln>
        </p:spPr>
      </p:pic>
      <p:sp>
        <p:nvSpPr>
          <p:cNvPr id="30" name="Google Shape;30;p27"/>
          <p:cNvSpPr txBox="1">
            <a:spLocks noGrp="1"/>
          </p:cNvSpPr>
          <p:nvPr>
            <p:ph type="ctrTitle"/>
          </p:nvPr>
        </p:nvSpPr>
        <p:spPr>
          <a:xfrm>
            <a:off x="1663000" y="597000"/>
            <a:ext cx="5724300" cy="2551800"/>
          </a:xfrm>
          <a:prstGeom prst="rect">
            <a:avLst/>
          </a:prstGeom>
          <a:noFill/>
          <a:ln>
            <a:noFill/>
          </a:ln>
        </p:spPr>
        <p:txBody>
          <a:bodyPr spcFirstLastPara="1" wrap="square" lIns="91425" tIns="91425" rIns="91425" bIns="91425" anchor="b" anchorCtr="0">
            <a:noAutofit/>
          </a:bodyPr>
          <a:lstStyle>
            <a:lvl1pPr marR="0" lvl="0" algn="l" rtl="0">
              <a:lnSpc>
                <a:spcPct val="70000"/>
              </a:lnSpc>
              <a:spcBef>
                <a:spcPts val="0"/>
              </a:spcBef>
              <a:spcAft>
                <a:spcPts val="0"/>
              </a:spcAft>
              <a:buClr>
                <a:srgbClr val="FFFFFF"/>
              </a:buClr>
              <a:buSzPts val="3600"/>
              <a:buFont typeface="Calibri"/>
              <a:buNone/>
              <a:defRPr sz="3600" b="1"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1" name="Google Shape;31;p27"/>
          <p:cNvSpPr txBox="1">
            <a:spLocks noGrp="1"/>
          </p:cNvSpPr>
          <p:nvPr>
            <p:ph type="subTitle" idx="1"/>
          </p:nvPr>
        </p:nvSpPr>
        <p:spPr>
          <a:xfrm>
            <a:off x="1663000" y="3105700"/>
            <a:ext cx="4482600" cy="515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800"/>
              </a:spcBef>
              <a:spcAft>
                <a:spcPts val="0"/>
              </a:spcAft>
              <a:buClr>
                <a:srgbClr val="FFFFFF"/>
              </a:buClr>
              <a:buSzPts val="1500"/>
              <a:buFont typeface="Calibri"/>
              <a:buNone/>
              <a:defRPr sz="1500" b="0" i="0" u="none" strike="noStrike" cap="none">
                <a:solidFill>
                  <a:srgbClr val="FFFFFF"/>
                </a:solidFill>
                <a:latin typeface="Calibri"/>
                <a:ea typeface="Calibri"/>
                <a:cs typeface="Calibri"/>
                <a:sym typeface="Calibri"/>
              </a:defRPr>
            </a:lvl1pPr>
            <a:lvl2pPr marR="0" lvl="1" algn="ctr" rtl="0">
              <a:lnSpc>
                <a:spcPct val="10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2pPr>
            <a:lvl3pPr marR="0" lvl="2" algn="ctr" rtl="0">
              <a:lnSpc>
                <a:spcPct val="10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ctr" rtl="0">
              <a:lnSpc>
                <a:spcPct val="10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R="0" lvl="4" algn="ctr" rtl="0">
              <a:lnSpc>
                <a:spcPct val="10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feerbeeld_awv">
  <p:cSld name="Titeldia">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23"/>
          <p:cNvSpPr/>
          <p:nvPr/>
        </p:nvSpPr>
        <p:spPr>
          <a:xfrm flipH="1">
            <a:off x="6852900" y="4039712"/>
            <a:ext cx="2291100" cy="1103700"/>
          </a:xfrm>
          <a:prstGeom prst="rtTriangle">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4" name="Google Shape;34;p23"/>
          <p:cNvSpPr/>
          <p:nvPr/>
        </p:nvSpPr>
        <p:spPr>
          <a:xfrm>
            <a:off x="7874876" y="0"/>
            <a:ext cx="1269000" cy="597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5" name="Google Shape;35;p23"/>
          <p:cNvPicPr preferRelativeResize="0"/>
          <p:nvPr/>
        </p:nvPicPr>
        <p:blipFill rotWithShape="1">
          <a:blip r:embed="rId3">
            <a:alphaModFix/>
          </a:blip>
          <a:srcRect l="159" r="166"/>
          <a:stretch/>
        </p:blipFill>
        <p:spPr>
          <a:xfrm>
            <a:off x="8004337" y="158713"/>
            <a:ext cx="976414" cy="41470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sldNum" idx="12"/>
          </p:nvPr>
        </p:nvSpPr>
        <p:spPr>
          <a:xfrm>
            <a:off x="8170479" y="4767263"/>
            <a:ext cx="8103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BE"/>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3.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5"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m4a"/><Relationship Id="rId1" Type="http://schemas.microsoft.com/office/2007/relationships/media" Target="../media/media20.m4a"/><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1.m4a"/><Relationship Id="rId1" Type="http://schemas.microsoft.com/office/2007/relationships/media" Target="../media/media21.m4a"/><Relationship Id="rId5" Type="http://schemas.openxmlformats.org/officeDocument/2006/relationships/image" Target="../media/image3.png"/><Relationship Id="rId4"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image" Target="../media/image5.jp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2"/>
          <p:cNvSpPr txBox="1">
            <a:spLocks noGrp="1"/>
          </p:cNvSpPr>
          <p:nvPr>
            <p:ph type="ctrTitle"/>
          </p:nvPr>
        </p:nvSpPr>
        <p:spPr>
          <a:xfrm>
            <a:off x="1663000" y="597000"/>
            <a:ext cx="5724300" cy="2551800"/>
          </a:xfrm>
          <a:prstGeom prst="rect">
            <a:avLst/>
          </a:prstGeom>
          <a:noFill/>
          <a:ln>
            <a:noFill/>
          </a:ln>
        </p:spPr>
        <p:txBody>
          <a:bodyPr spcFirstLastPara="1" wrap="square" lIns="91425" tIns="91425" rIns="91425" bIns="91425" anchor="b" anchorCtr="0">
            <a:noAutofit/>
          </a:bodyPr>
          <a:lstStyle/>
          <a:p>
            <a:pPr marL="0" marR="0" lvl="0" indent="0" algn="l" rtl="0">
              <a:lnSpc>
                <a:spcPct val="70000"/>
              </a:lnSpc>
              <a:spcBef>
                <a:spcPts val="0"/>
              </a:spcBef>
              <a:spcAft>
                <a:spcPts val="0"/>
              </a:spcAft>
              <a:buClr>
                <a:srgbClr val="FFFFFF"/>
              </a:buClr>
              <a:buSzPts val="3600"/>
              <a:buFont typeface="Calibri"/>
              <a:buNone/>
            </a:pPr>
            <a:r>
              <a:rPr lang="nl-BE" sz="2000"/>
              <a:t>Infomarkt</a:t>
            </a:r>
            <a:br>
              <a:rPr lang="nl-BE" sz="2000"/>
            </a:br>
            <a:br>
              <a:rPr lang="nl-BE"/>
            </a:br>
            <a:r>
              <a:rPr lang="nl-BE"/>
              <a:t>Herinrichting van Anzegemse bebouwde kom</a:t>
            </a:r>
            <a:endParaRPr/>
          </a:p>
        </p:txBody>
      </p:sp>
      <p:pic>
        <p:nvPicPr>
          <p:cNvPr id="9" name="Audio 8">
            <a:extLst>
              <a:ext uri="{FF2B5EF4-FFF2-40B4-BE49-F238E27FC236}">
                <a16:creationId xmlns:a16="http://schemas.microsoft.com/office/drawing/2014/main" id="{82A9E410-FB26-1E1A-984D-0ABE69DBD1A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4114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7057"/>
    </mc:Choice>
    <mc:Fallback>
      <p:transition spd="slow" advTm="70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1e42f54e1ad_0_2"/>
          <p:cNvSpPr txBox="1">
            <a:spLocks noGrp="1"/>
          </p:cNvSpPr>
          <p:nvPr>
            <p:ph type="body" idx="1"/>
          </p:nvPr>
        </p:nvSpPr>
        <p:spPr>
          <a:xfrm>
            <a:off x="729000" y="1324300"/>
            <a:ext cx="7711800" cy="3278400"/>
          </a:xfrm>
          <a:prstGeom prst="rect">
            <a:avLst/>
          </a:prstGeom>
        </p:spPr>
        <p:txBody>
          <a:bodyPr spcFirstLastPara="1" wrap="square" lIns="91425" tIns="91425" rIns="91425" bIns="91425" anchor="t" anchorCtr="0">
            <a:noAutofit/>
          </a:bodyPr>
          <a:lstStyle/>
          <a:p>
            <a:pPr marL="0" lvl="0" indent="0" algn="l" rtl="0">
              <a:spcBef>
                <a:spcPts val="800"/>
              </a:spcBef>
              <a:spcAft>
                <a:spcPts val="0"/>
              </a:spcAft>
              <a:buNone/>
            </a:pPr>
            <a:endParaRPr/>
          </a:p>
        </p:txBody>
      </p:sp>
      <p:sp>
        <p:nvSpPr>
          <p:cNvPr id="101" name="Google Shape;101;g1e42f54e1ad_0_2"/>
          <p:cNvSpPr txBox="1">
            <a:spLocks noGrp="1"/>
          </p:cNvSpPr>
          <p:nvPr>
            <p:ph type="subTitle" idx="2"/>
          </p:nvPr>
        </p:nvSpPr>
        <p:spPr>
          <a:xfrm>
            <a:off x="729000" y="808800"/>
            <a:ext cx="7024500" cy="515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g1e42f54e1ad_0_2"/>
          <p:cNvSpPr txBox="1">
            <a:spLocks noGrp="1"/>
          </p:cNvSpPr>
          <p:nvPr>
            <p:ph type="title"/>
          </p:nvPr>
        </p:nvSpPr>
        <p:spPr>
          <a:xfrm>
            <a:off x="729000" y="0"/>
            <a:ext cx="7024500" cy="80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pic>
        <p:nvPicPr>
          <p:cNvPr id="103" name="Google Shape;103;g1e42f54e1ad_0_2"/>
          <p:cNvPicPr preferRelativeResize="0"/>
          <p:nvPr/>
        </p:nvPicPr>
        <p:blipFill>
          <a:blip r:embed="rId5">
            <a:alphaModFix/>
          </a:blip>
          <a:stretch>
            <a:fillRect/>
          </a:stretch>
        </p:blipFill>
        <p:spPr>
          <a:xfrm>
            <a:off x="336200" y="599900"/>
            <a:ext cx="8807798" cy="3943694"/>
          </a:xfrm>
          <a:prstGeom prst="rect">
            <a:avLst/>
          </a:prstGeom>
          <a:noFill/>
          <a:ln>
            <a:noFill/>
          </a:ln>
        </p:spPr>
      </p:pic>
      <p:pic>
        <p:nvPicPr>
          <p:cNvPr id="7" name="Audio 6">
            <a:extLst>
              <a:ext uri="{FF2B5EF4-FFF2-40B4-BE49-F238E27FC236}">
                <a16:creationId xmlns:a16="http://schemas.microsoft.com/office/drawing/2014/main" id="{1A9E95C9-E938-0B24-6811-2D878EFE7A4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4114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3653"/>
    </mc:Choice>
    <mc:Fallback>
      <p:transition spd="slow" advTm="136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1e42f54e1ad_0_8"/>
          <p:cNvSpPr txBox="1">
            <a:spLocks noGrp="1"/>
          </p:cNvSpPr>
          <p:nvPr>
            <p:ph type="body" idx="1"/>
          </p:nvPr>
        </p:nvSpPr>
        <p:spPr>
          <a:xfrm>
            <a:off x="729000" y="1324300"/>
            <a:ext cx="7711800" cy="3278400"/>
          </a:xfrm>
          <a:prstGeom prst="rect">
            <a:avLst/>
          </a:prstGeom>
        </p:spPr>
        <p:txBody>
          <a:bodyPr spcFirstLastPara="1" wrap="square" lIns="91425" tIns="91425" rIns="91425" bIns="91425" anchor="t" anchorCtr="0">
            <a:noAutofit/>
          </a:bodyPr>
          <a:lstStyle/>
          <a:p>
            <a:pPr marL="0" lvl="0" indent="0" algn="l" rtl="0">
              <a:spcBef>
                <a:spcPts val="800"/>
              </a:spcBef>
              <a:spcAft>
                <a:spcPts val="0"/>
              </a:spcAft>
              <a:buNone/>
            </a:pPr>
            <a:endParaRPr/>
          </a:p>
        </p:txBody>
      </p:sp>
      <p:sp>
        <p:nvSpPr>
          <p:cNvPr id="109" name="Google Shape;109;g1e42f54e1ad_0_8"/>
          <p:cNvSpPr txBox="1">
            <a:spLocks noGrp="1"/>
          </p:cNvSpPr>
          <p:nvPr>
            <p:ph type="subTitle" idx="2"/>
          </p:nvPr>
        </p:nvSpPr>
        <p:spPr>
          <a:xfrm>
            <a:off x="729000" y="808800"/>
            <a:ext cx="7024500" cy="515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g1e42f54e1ad_0_8"/>
          <p:cNvSpPr txBox="1">
            <a:spLocks noGrp="1"/>
          </p:cNvSpPr>
          <p:nvPr>
            <p:ph type="title"/>
          </p:nvPr>
        </p:nvSpPr>
        <p:spPr>
          <a:xfrm>
            <a:off x="729000" y="0"/>
            <a:ext cx="7024500" cy="80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pic>
        <p:nvPicPr>
          <p:cNvPr id="111" name="Google Shape;111;g1e42f54e1ad_0_8"/>
          <p:cNvPicPr preferRelativeResize="0"/>
          <p:nvPr/>
        </p:nvPicPr>
        <p:blipFill>
          <a:blip r:embed="rId5">
            <a:alphaModFix/>
          </a:blip>
          <a:stretch>
            <a:fillRect/>
          </a:stretch>
        </p:blipFill>
        <p:spPr>
          <a:xfrm>
            <a:off x="350150" y="523575"/>
            <a:ext cx="8793851" cy="4096350"/>
          </a:xfrm>
          <a:prstGeom prst="rect">
            <a:avLst/>
          </a:prstGeom>
          <a:noFill/>
          <a:ln>
            <a:noFill/>
          </a:ln>
        </p:spPr>
      </p:pic>
      <p:pic>
        <p:nvPicPr>
          <p:cNvPr id="11" name="Audio 10">
            <a:extLst>
              <a:ext uri="{FF2B5EF4-FFF2-40B4-BE49-F238E27FC236}">
                <a16:creationId xmlns:a16="http://schemas.microsoft.com/office/drawing/2014/main" id="{BA30BD8A-FA8E-F974-B253-77C5A5E0CB6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4114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5701"/>
    </mc:Choice>
    <mc:Fallback>
      <p:transition spd="slow" advTm="157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1e3bd3864a5_0_30"/>
          <p:cNvSpPr txBox="1">
            <a:spLocks noGrp="1"/>
          </p:cNvSpPr>
          <p:nvPr>
            <p:ph type="body" idx="1"/>
          </p:nvPr>
        </p:nvSpPr>
        <p:spPr>
          <a:xfrm>
            <a:off x="729000" y="1324300"/>
            <a:ext cx="7711800" cy="3278400"/>
          </a:xfrm>
          <a:prstGeom prst="rect">
            <a:avLst/>
          </a:prstGeom>
          <a:noFill/>
          <a:ln>
            <a:noFill/>
          </a:ln>
        </p:spPr>
        <p:txBody>
          <a:bodyPr spcFirstLastPara="1" wrap="square" lIns="91425" tIns="91425" rIns="91425" bIns="91425" anchor="t" anchorCtr="0">
            <a:noAutofit/>
          </a:bodyPr>
          <a:lstStyle/>
          <a:p>
            <a:pPr marL="457200" marR="0" lvl="0" indent="-336550" algn="l" rtl="0">
              <a:lnSpc>
                <a:spcPct val="100000"/>
              </a:lnSpc>
              <a:spcBef>
                <a:spcPts val="800"/>
              </a:spcBef>
              <a:spcAft>
                <a:spcPts val="0"/>
              </a:spcAft>
              <a:buClr>
                <a:srgbClr val="666666"/>
              </a:buClr>
              <a:buSzPts val="1700"/>
              <a:buFont typeface="Calibri"/>
              <a:buChar char="•"/>
            </a:pPr>
            <a:r>
              <a:rPr lang="nl-BE" b="1"/>
              <a:t>Verkeersplateaus om snelheid af te remmen</a:t>
            </a:r>
            <a:r>
              <a:rPr lang="nl-BE"/>
              <a:t>:</a:t>
            </a:r>
            <a:endParaRPr/>
          </a:p>
          <a:p>
            <a:pPr marL="914400" marR="0" lvl="1" indent="-336550" algn="l" rtl="0">
              <a:lnSpc>
                <a:spcPct val="100000"/>
              </a:lnSpc>
              <a:spcBef>
                <a:spcPts val="800"/>
              </a:spcBef>
              <a:spcAft>
                <a:spcPts val="0"/>
              </a:spcAft>
              <a:buSzPts val="1700"/>
              <a:buChar char="•"/>
            </a:pPr>
            <a:r>
              <a:rPr lang="nl-BE"/>
              <a:t>Er komen twee verkeersplateaus op de Wortegemsesteenweg, aan huisnummer 44 en huisnummer 52.</a:t>
            </a:r>
            <a:endParaRPr/>
          </a:p>
          <a:p>
            <a:pPr marL="914400" marR="0" lvl="1" indent="-336550" algn="l" rtl="0">
              <a:lnSpc>
                <a:spcPct val="100000"/>
              </a:lnSpc>
              <a:spcBef>
                <a:spcPts val="800"/>
              </a:spcBef>
              <a:spcAft>
                <a:spcPts val="0"/>
              </a:spcAft>
              <a:buSzPts val="1700"/>
              <a:buChar char="•"/>
            </a:pPr>
            <a:r>
              <a:rPr lang="nl-BE"/>
              <a:t>Deze plateaus staan vandaag al opgesteld als proefopstelling, als prefab kunststof plateaus. De definitieve verkeersplateaus worden aangelegd in asfalt zodat de drempels minder geluidshinder zullen veroorzaken. </a:t>
            </a:r>
            <a:endParaRPr/>
          </a:p>
        </p:txBody>
      </p:sp>
      <p:sp>
        <p:nvSpPr>
          <p:cNvPr id="117" name="Google Shape;117;g1e3bd3864a5_0_30"/>
          <p:cNvSpPr txBox="1">
            <a:spLocks noGrp="1"/>
          </p:cNvSpPr>
          <p:nvPr>
            <p:ph type="title"/>
          </p:nvPr>
        </p:nvSpPr>
        <p:spPr>
          <a:xfrm>
            <a:off x="729000" y="0"/>
            <a:ext cx="7473600" cy="808800"/>
          </a:xfrm>
          <a:prstGeom prst="rect">
            <a:avLst/>
          </a:prstGeom>
          <a:noFill/>
          <a:ln>
            <a:noFill/>
          </a:ln>
        </p:spPr>
        <p:txBody>
          <a:bodyPr spcFirstLastPara="1" wrap="square" lIns="91425" tIns="91425" rIns="91425" bIns="91425" anchor="b" anchorCtr="0">
            <a:noAutofit/>
          </a:bodyPr>
          <a:lstStyle/>
          <a:p>
            <a:pPr marL="0" marR="0" lvl="0" indent="0" algn="l" rtl="0">
              <a:lnSpc>
                <a:spcPct val="70000"/>
              </a:lnSpc>
              <a:spcBef>
                <a:spcPts val="0"/>
              </a:spcBef>
              <a:spcAft>
                <a:spcPts val="0"/>
              </a:spcAft>
              <a:buClr>
                <a:schemeClr val="dk2"/>
              </a:buClr>
              <a:buSzPts val="3600"/>
              <a:buFont typeface="Calibri"/>
              <a:buNone/>
            </a:pPr>
            <a:r>
              <a:rPr lang="nl-BE" sz="3400"/>
              <a:t>Maatregelen op Wortegemsesteenweg</a:t>
            </a:r>
            <a:endParaRPr sz="3400"/>
          </a:p>
        </p:txBody>
      </p:sp>
      <p:sp>
        <p:nvSpPr>
          <p:cNvPr id="118" name="Google Shape;118;g1e3bd3864a5_0_30"/>
          <p:cNvSpPr txBox="1">
            <a:spLocks noGrp="1"/>
          </p:cNvSpPr>
          <p:nvPr>
            <p:ph type="subTitle" idx="2"/>
          </p:nvPr>
        </p:nvSpPr>
        <p:spPr>
          <a:xfrm>
            <a:off x="729000" y="808800"/>
            <a:ext cx="7395300" cy="515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19" name="Google Shape;119;g1e3bd3864a5_0_30"/>
          <p:cNvGraphicFramePr/>
          <p:nvPr/>
        </p:nvGraphicFramePr>
        <p:xfrm>
          <a:off x="1693800" y="3333725"/>
          <a:ext cx="6430500" cy="1268975"/>
        </p:xfrm>
        <a:graphic>
          <a:graphicData uri="http://schemas.openxmlformats.org/drawingml/2006/table">
            <a:tbl>
              <a:tblPr>
                <a:noFill/>
                <a:tableStyleId>{12410C53-954C-4319-B08B-A02471CB96B9}</a:tableStyleId>
              </a:tblPr>
              <a:tblGrid>
                <a:gridCol w="6430500">
                  <a:extLst>
                    <a:ext uri="{9D8B030D-6E8A-4147-A177-3AD203B41FA5}">
                      <a16:colId xmlns:a16="http://schemas.microsoft.com/office/drawing/2014/main" val="20000"/>
                    </a:ext>
                  </a:extLst>
                </a:gridCol>
              </a:tblGrid>
              <a:tr h="1268975">
                <a:tc>
                  <a:txBody>
                    <a:bodyPr/>
                    <a:lstStyle/>
                    <a:p>
                      <a:pPr marL="0" lvl="0" indent="0" algn="l" rtl="0">
                        <a:spcBef>
                          <a:spcPts val="0"/>
                        </a:spcBef>
                        <a:spcAft>
                          <a:spcPts val="0"/>
                        </a:spcAft>
                        <a:buNone/>
                      </a:pPr>
                      <a:r>
                        <a:rPr lang="nl-BE" sz="1700">
                          <a:solidFill>
                            <a:srgbClr val="666666"/>
                          </a:solidFill>
                          <a:latin typeface="Calibri"/>
                          <a:ea typeface="Calibri"/>
                          <a:cs typeface="Calibri"/>
                          <a:sym typeface="Calibri"/>
                        </a:rPr>
                        <a:t>In 2020 was de gemiddelde snelheid die gemeten werd, ter hoogte van huisnummer 35 op de Wortegemsesteenweg, zo’n 78 km/u in beide rijrichtingen. Na het plaatsen van de proefopstelling daalde de snelheid tot minder dan 50 km/u. De proefopstelling werkt dus goed.</a:t>
                      </a:r>
                      <a:endParaRPr sz="1700">
                        <a:solidFill>
                          <a:srgbClr val="666666"/>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bl>
          </a:graphicData>
        </a:graphic>
      </p:graphicFrame>
      <p:pic>
        <p:nvPicPr>
          <p:cNvPr id="9" name="Audio 8">
            <a:extLst>
              <a:ext uri="{FF2B5EF4-FFF2-40B4-BE49-F238E27FC236}">
                <a16:creationId xmlns:a16="http://schemas.microsoft.com/office/drawing/2014/main" id="{878196F0-0694-0E5A-3DBE-84AD439E9E9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4114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2835"/>
    </mc:Choice>
    <mc:Fallback>
      <p:transition spd="slow" advTm="528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1e42f54e1ad_0_18"/>
          <p:cNvSpPr txBox="1">
            <a:spLocks noGrp="1"/>
          </p:cNvSpPr>
          <p:nvPr>
            <p:ph type="body" idx="1"/>
          </p:nvPr>
        </p:nvSpPr>
        <p:spPr>
          <a:xfrm>
            <a:off x="729000" y="1324300"/>
            <a:ext cx="7711800" cy="3278400"/>
          </a:xfrm>
          <a:prstGeom prst="rect">
            <a:avLst/>
          </a:prstGeom>
        </p:spPr>
        <p:txBody>
          <a:bodyPr spcFirstLastPara="1" wrap="square" lIns="91425" tIns="91425" rIns="91425" bIns="91425" anchor="t" anchorCtr="0">
            <a:noAutofit/>
          </a:bodyPr>
          <a:lstStyle/>
          <a:p>
            <a:pPr marL="0" lvl="0" indent="0" algn="l" rtl="0">
              <a:spcBef>
                <a:spcPts val="800"/>
              </a:spcBef>
              <a:spcAft>
                <a:spcPts val="0"/>
              </a:spcAft>
              <a:buNone/>
            </a:pPr>
            <a:endParaRPr/>
          </a:p>
        </p:txBody>
      </p:sp>
      <p:sp>
        <p:nvSpPr>
          <p:cNvPr id="125" name="Google Shape;125;g1e42f54e1ad_0_18"/>
          <p:cNvSpPr txBox="1">
            <a:spLocks noGrp="1"/>
          </p:cNvSpPr>
          <p:nvPr>
            <p:ph type="subTitle" idx="2"/>
          </p:nvPr>
        </p:nvSpPr>
        <p:spPr>
          <a:xfrm>
            <a:off x="729000" y="808800"/>
            <a:ext cx="7024500" cy="515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g1e42f54e1ad_0_18"/>
          <p:cNvSpPr txBox="1">
            <a:spLocks noGrp="1"/>
          </p:cNvSpPr>
          <p:nvPr>
            <p:ph type="title"/>
          </p:nvPr>
        </p:nvSpPr>
        <p:spPr>
          <a:xfrm>
            <a:off x="729000" y="0"/>
            <a:ext cx="7024500" cy="80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pic>
        <p:nvPicPr>
          <p:cNvPr id="127" name="Google Shape;127;g1e42f54e1ad_0_18"/>
          <p:cNvPicPr preferRelativeResize="0"/>
          <p:nvPr/>
        </p:nvPicPr>
        <p:blipFill>
          <a:blip r:embed="rId5">
            <a:alphaModFix/>
          </a:blip>
          <a:stretch>
            <a:fillRect/>
          </a:stretch>
        </p:blipFill>
        <p:spPr>
          <a:xfrm>
            <a:off x="336175" y="808475"/>
            <a:ext cx="8807823" cy="3526549"/>
          </a:xfrm>
          <a:prstGeom prst="rect">
            <a:avLst/>
          </a:prstGeom>
          <a:noFill/>
          <a:ln>
            <a:noFill/>
          </a:ln>
        </p:spPr>
      </p:pic>
      <p:pic>
        <p:nvPicPr>
          <p:cNvPr id="8" name="Audio 7">
            <a:extLst>
              <a:ext uri="{FF2B5EF4-FFF2-40B4-BE49-F238E27FC236}">
                <a16:creationId xmlns:a16="http://schemas.microsoft.com/office/drawing/2014/main" id="{C2626AEB-E9DD-AEBC-A603-9D68E763458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4114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0613"/>
    </mc:Choice>
    <mc:Fallback>
      <p:transition spd="slow" advTm="106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1e3d4c7aa99_0_0"/>
          <p:cNvSpPr txBox="1">
            <a:spLocks noGrp="1"/>
          </p:cNvSpPr>
          <p:nvPr>
            <p:ph type="body" idx="1"/>
          </p:nvPr>
        </p:nvSpPr>
        <p:spPr>
          <a:xfrm>
            <a:off x="729000" y="1324300"/>
            <a:ext cx="7711800" cy="3278400"/>
          </a:xfrm>
          <a:prstGeom prst="rect">
            <a:avLst/>
          </a:prstGeom>
          <a:noFill/>
          <a:ln>
            <a:noFill/>
          </a:ln>
        </p:spPr>
        <p:txBody>
          <a:bodyPr spcFirstLastPara="1" wrap="square" lIns="91425" tIns="91425" rIns="91425" bIns="91425" anchor="t" anchorCtr="0">
            <a:noAutofit/>
          </a:bodyPr>
          <a:lstStyle/>
          <a:p>
            <a:pPr marL="457200" marR="0" lvl="0" indent="-336550" algn="l" rtl="0">
              <a:lnSpc>
                <a:spcPct val="100000"/>
              </a:lnSpc>
              <a:spcBef>
                <a:spcPts val="800"/>
              </a:spcBef>
              <a:spcAft>
                <a:spcPts val="0"/>
              </a:spcAft>
              <a:buSzPts val="1700"/>
              <a:buChar char="•"/>
            </a:pPr>
            <a:r>
              <a:rPr lang="nl-BE" b="1"/>
              <a:t>Ontharding van berm</a:t>
            </a:r>
            <a:r>
              <a:rPr lang="nl-BE"/>
              <a:t>:</a:t>
            </a:r>
            <a:endParaRPr/>
          </a:p>
          <a:p>
            <a:pPr marL="914400" marR="0" lvl="1" indent="-336550" algn="l" rtl="0">
              <a:lnSpc>
                <a:spcPct val="100000"/>
              </a:lnSpc>
              <a:spcBef>
                <a:spcPts val="800"/>
              </a:spcBef>
              <a:spcAft>
                <a:spcPts val="0"/>
              </a:spcAft>
              <a:buSzPts val="1700"/>
              <a:buChar char="•"/>
            </a:pPr>
            <a:r>
              <a:rPr lang="nl-BE"/>
              <a:t>Berm wordt onthard langs Wortegemsesteenweg (huisnummers 13 en 30).</a:t>
            </a:r>
            <a:endParaRPr/>
          </a:p>
          <a:p>
            <a:pPr marL="914400" marR="0" lvl="1" indent="-336550" algn="l" rtl="0">
              <a:lnSpc>
                <a:spcPct val="100000"/>
              </a:lnSpc>
              <a:spcBef>
                <a:spcPts val="800"/>
              </a:spcBef>
              <a:spcAft>
                <a:spcPts val="0"/>
              </a:spcAft>
              <a:buSzPts val="1700"/>
              <a:buChar char="•"/>
            </a:pPr>
            <a:r>
              <a:rPr lang="nl-BE"/>
              <a:t>Regenwater kan zo vlotter in de bodem trekken.</a:t>
            </a:r>
            <a:endParaRPr/>
          </a:p>
        </p:txBody>
      </p:sp>
      <p:sp>
        <p:nvSpPr>
          <p:cNvPr id="133" name="Google Shape;133;g1e3d4c7aa99_0_0"/>
          <p:cNvSpPr txBox="1">
            <a:spLocks noGrp="1"/>
          </p:cNvSpPr>
          <p:nvPr>
            <p:ph type="title"/>
          </p:nvPr>
        </p:nvSpPr>
        <p:spPr>
          <a:xfrm>
            <a:off x="729000" y="0"/>
            <a:ext cx="7473600" cy="808800"/>
          </a:xfrm>
          <a:prstGeom prst="rect">
            <a:avLst/>
          </a:prstGeom>
          <a:noFill/>
          <a:ln>
            <a:noFill/>
          </a:ln>
        </p:spPr>
        <p:txBody>
          <a:bodyPr spcFirstLastPara="1" wrap="square" lIns="91425" tIns="91425" rIns="91425" bIns="91425" anchor="b" anchorCtr="0">
            <a:noAutofit/>
          </a:bodyPr>
          <a:lstStyle/>
          <a:p>
            <a:pPr marL="0" marR="0" lvl="0" indent="0" algn="l" rtl="0">
              <a:lnSpc>
                <a:spcPct val="70000"/>
              </a:lnSpc>
              <a:spcBef>
                <a:spcPts val="0"/>
              </a:spcBef>
              <a:spcAft>
                <a:spcPts val="0"/>
              </a:spcAft>
              <a:buClr>
                <a:schemeClr val="dk2"/>
              </a:buClr>
              <a:buSzPts val="3600"/>
              <a:buFont typeface="Calibri"/>
              <a:buNone/>
            </a:pPr>
            <a:r>
              <a:rPr lang="nl-BE" sz="3400"/>
              <a:t>Maatregelen op Wortegemsesteenweg</a:t>
            </a:r>
            <a:endParaRPr sz="3400"/>
          </a:p>
        </p:txBody>
      </p:sp>
      <p:sp>
        <p:nvSpPr>
          <p:cNvPr id="134" name="Google Shape;134;g1e3d4c7aa99_0_0"/>
          <p:cNvSpPr txBox="1">
            <a:spLocks noGrp="1"/>
          </p:cNvSpPr>
          <p:nvPr>
            <p:ph type="subTitle" idx="2"/>
          </p:nvPr>
        </p:nvSpPr>
        <p:spPr>
          <a:xfrm>
            <a:off x="729000" y="808800"/>
            <a:ext cx="7395300" cy="515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Audio 8">
            <a:extLst>
              <a:ext uri="{FF2B5EF4-FFF2-40B4-BE49-F238E27FC236}">
                <a16:creationId xmlns:a16="http://schemas.microsoft.com/office/drawing/2014/main" id="{18E4D340-70C8-0AE3-D00D-D8A31EFE046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4114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7203"/>
    </mc:Choice>
    <mc:Fallback>
      <p:transition spd="slow" advTm="172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1e3bd3864a5_0_36"/>
          <p:cNvSpPr txBox="1">
            <a:spLocks noGrp="1"/>
          </p:cNvSpPr>
          <p:nvPr>
            <p:ph type="body" idx="1"/>
          </p:nvPr>
        </p:nvSpPr>
        <p:spPr>
          <a:xfrm>
            <a:off x="729000" y="1324300"/>
            <a:ext cx="7711800" cy="3278400"/>
          </a:xfrm>
          <a:prstGeom prst="rect">
            <a:avLst/>
          </a:prstGeom>
        </p:spPr>
        <p:txBody>
          <a:bodyPr spcFirstLastPara="1" wrap="square" lIns="91425" tIns="91425" rIns="91425" bIns="91425" anchor="t" anchorCtr="0">
            <a:noAutofit/>
          </a:bodyPr>
          <a:lstStyle/>
          <a:p>
            <a:pPr marL="0" lvl="0" indent="0" algn="l" rtl="0">
              <a:spcBef>
                <a:spcPts val="800"/>
              </a:spcBef>
              <a:spcAft>
                <a:spcPts val="0"/>
              </a:spcAft>
              <a:buNone/>
            </a:pPr>
            <a:endParaRPr/>
          </a:p>
        </p:txBody>
      </p:sp>
      <p:sp>
        <p:nvSpPr>
          <p:cNvPr id="140" name="Google Shape;140;g1e3bd3864a5_0_36"/>
          <p:cNvSpPr txBox="1">
            <a:spLocks noGrp="1"/>
          </p:cNvSpPr>
          <p:nvPr>
            <p:ph type="subTitle" idx="2"/>
          </p:nvPr>
        </p:nvSpPr>
        <p:spPr>
          <a:xfrm>
            <a:off x="729000" y="808800"/>
            <a:ext cx="7024500" cy="515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g1e3bd3864a5_0_36"/>
          <p:cNvSpPr txBox="1">
            <a:spLocks noGrp="1"/>
          </p:cNvSpPr>
          <p:nvPr>
            <p:ph type="title"/>
          </p:nvPr>
        </p:nvSpPr>
        <p:spPr>
          <a:xfrm>
            <a:off x="729000" y="0"/>
            <a:ext cx="7024500" cy="80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pic>
        <p:nvPicPr>
          <p:cNvPr id="142" name="Google Shape;142;g1e3bd3864a5_0_36"/>
          <p:cNvPicPr preferRelativeResize="0"/>
          <p:nvPr/>
        </p:nvPicPr>
        <p:blipFill>
          <a:blip r:embed="rId5">
            <a:alphaModFix/>
          </a:blip>
          <a:stretch>
            <a:fillRect/>
          </a:stretch>
        </p:blipFill>
        <p:spPr>
          <a:xfrm>
            <a:off x="729000" y="403550"/>
            <a:ext cx="7277826" cy="4552800"/>
          </a:xfrm>
          <a:prstGeom prst="rect">
            <a:avLst/>
          </a:prstGeom>
          <a:noFill/>
          <a:ln>
            <a:noFill/>
          </a:ln>
        </p:spPr>
      </p:pic>
      <p:pic>
        <p:nvPicPr>
          <p:cNvPr id="13" name="Audio 12">
            <a:extLst>
              <a:ext uri="{FF2B5EF4-FFF2-40B4-BE49-F238E27FC236}">
                <a16:creationId xmlns:a16="http://schemas.microsoft.com/office/drawing/2014/main" id="{99309A1C-9D91-0144-20AE-3942B9A2129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4114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7714"/>
    </mc:Choice>
    <mc:Fallback>
      <p:transition spd="slow" advTm="77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ef4c70d09a_0_80"/>
          <p:cNvSpPr txBox="1">
            <a:spLocks noGrp="1"/>
          </p:cNvSpPr>
          <p:nvPr>
            <p:ph type="ctrTitle"/>
          </p:nvPr>
        </p:nvSpPr>
        <p:spPr>
          <a:xfrm>
            <a:off x="4257825" y="597000"/>
            <a:ext cx="4310400" cy="1457100"/>
          </a:xfrm>
          <a:prstGeom prst="rect">
            <a:avLst/>
          </a:prstGeom>
          <a:noFill/>
          <a:ln>
            <a:noFill/>
          </a:ln>
        </p:spPr>
        <p:txBody>
          <a:bodyPr spcFirstLastPara="1" wrap="square" lIns="91425" tIns="91425" rIns="91425" bIns="91425" anchor="b" anchorCtr="0">
            <a:noAutofit/>
          </a:bodyPr>
          <a:lstStyle/>
          <a:p>
            <a:pPr marL="0" lvl="0" indent="0" algn="l" rtl="0">
              <a:lnSpc>
                <a:spcPct val="70000"/>
              </a:lnSpc>
              <a:spcBef>
                <a:spcPts val="0"/>
              </a:spcBef>
              <a:spcAft>
                <a:spcPts val="0"/>
              </a:spcAft>
              <a:buSzPts val="3600"/>
              <a:buNone/>
            </a:pPr>
            <a:r>
              <a:rPr lang="nl-BE"/>
              <a:t>Waar staan </a:t>
            </a:r>
            <a:br>
              <a:rPr lang="nl-BE"/>
            </a:br>
            <a:r>
              <a:rPr lang="nl-BE"/>
              <a:t>we nu?</a:t>
            </a:r>
            <a:endParaRPr/>
          </a:p>
        </p:txBody>
      </p:sp>
      <p:pic>
        <p:nvPicPr>
          <p:cNvPr id="148" name="Google Shape;148;gef4c70d09a_0_80"/>
          <p:cNvPicPr preferRelativeResize="0"/>
          <p:nvPr/>
        </p:nvPicPr>
        <p:blipFill rotWithShape="1">
          <a:blip r:embed="rId5">
            <a:alphaModFix/>
          </a:blip>
          <a:srcRect/>
          <a:stretch/>
        </p:blipFill>
        <p:spPr>
          <a:xfrm>
            <a:off x="7132291" y="934170"/>
            <a:ext cx="1004119" cy="1052705"/>
          </a:xfrm>
          <a:prstGeom prst="rect">
            <a:avLst/>
          </a:prstGeom>
          <a:noFill/>
          <a:ln>
            <a:noFill/>
          </a:ln>
        </p:spPr>
      </p:pic>
      <p:pic>
        <p:nvPicPr>
          <p:cNvPr id="11" name="Audio 10">
            <a:extLst>
              <a:ext uri="{FF2B5EF4-FFF2-40B4-BE49-F238E27FC236}">
                <a16:creationId xmlns:a16="http://schemas.microsoft.com/office/drawing/2014/main" id="{26D49C7B-1567-3C8A-CB8B-75B76EAFB68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4114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993"/>
    </mc:Choice>
    <mc:Fallback>
      <p:transition spd="slow" advTm="59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1969b905924_0_11"/>
          <p:cNvSpPr txBox="1">
            <a:spLocks noGrp="1"/>
          </p:cNvSpPr>
          <p:nvPr>
            <p:ph type="body" idx="1"/>
          </p:nvPr>
        </p:nvSpPr>
        <p:spPr>
          <a:xfrm>
            <a:off x="729000" y="1324300"/>
            <a:ext cx="7711800" cy="3278400"/>
          </a:xfrm>
          <a:prstGeom prst="rect">
            <a:avLst/>
          </a:prstGeom>
          <a:noFill/>
          <a:ln>
            <a:noFill/>
          </a:ln>
        </p:spPr>
        <p:txBody>
          <a:bodyPr spcFirstLastPara="1" wrap="square" lIns="91425" tIns="91425" rIns="91425" bIns="91425" anchor="t" anchorCtr="0">
            <a:noAutofit/>
          </a:bodyPr>
          <a:lstStyle/>
          <a:p>
            <a:pPr marL="457200" marR="0" lvl="0" indent="-336550" algn="l" rtl="0">
              <a:lnSpc>
                <a:spcPct val="100000"/>
              </a:lnSpc>
              <a:spcBef>
                <a:spcPts val="0"/>
              </a:spcBef>
              <a:spcAft>
                <a:spcPts val="0"/>
              </a:spcAft>
              <a:buSzPts val="1700"/>
              <a:buChar char="•"/>
            </a:pPr>
            <a:r>
              <a:rPr lang="nl-BE"/>
              <a:t>De werken worden uitgevoerd volgens de MIA-aanpak.</a:t>
            </a:r>
            <a:endParaRPr/>
          </a:p>
          <a:p>
            <a:pPr marL="457200" marR="0" lvl="0" indent="-336550" algn="l" rtl="0">
              <a:lnSpc>
                <a:spcPct val="100000"/>
              </a:lnSpc>
              <a:spcBef>
                <a:spcPts val="1000"/>
              </a:spcBef>
              <a:spcAft>
                <a:spcPts val="0"/>
              </a:spcAft>
              <a:buSzPts val="1700"/>
              <a:buChar char="•"/>
            </a:pPr>
            <a:r>
              <a:rPr lang="nl-BE"/>
              <a:t>Met deze aanpak wordt er komaf gemaakt met ingewikkelde procedures en aanvragen, en kan er vlotter werk gemaakt worden van verkeersveiligheid.</a:t>
            </a:r>
            <a:endParaRPr/>
          </a:p>
          <a:p>
            <a:pPr marL="0" marR="0" lvl="0" indent="0" algn="l" rtl="0">
              <a:lnSpc>
                <a:spcPct val="100000"/>
              </a:lnSpc>
              <a:spcBef>
                <a:spcPts val="800"/>
              </a:spcBef>
              <a:spcAft>
                <a:spcPts val="0"/>
              </a:spcAft>
              <a:buNone/>
            </a:pPr>
            <a:endParaRPr/>
          </a:p>
          <a:p>
            <a:pPr marL="0" marR="0" lvl="0" indent="0" algn="l" rtl="0">
              <a:lnSpc>
                <a:spcPct val="100000"/>
              </a:lnSpc>
              <a:spcBef>
                <a:spcPts val="800"/>
              </a:spcBef>
              <a:spcAft>
                <a:spcPts val="0"/>
              </a:spcAft>
              <a:buNone/>
            </a:pPr>
            <a:endParaRPr/>
          </a:p>
          <a:p>
            <a:pPr marL="457200" marR="0" lvl="0" indent="-336550" algn="l" rtl="0">
              <a:lnSpc>
                <a:spcPct val="100000"/>
              </a:lnSpc>
              <a:spcBef>
                <a:spcPts val="800"/>
              </a:spcBef>
              <a:spcAft>
                <a:spcPts val="0"/>
              </a:spcAft>
              <a:buSzPts val="1700"/>
              <a:buChar char="•"/>
            </a:pPr>
            <a:r>
              <a:rPr lang="nl-BE"/>
              <a:t>Om de werken uit te voeren, moet er een omgevingsvergunning worden aangevraagd.</a:t>
            </a:r>
            <a:endParaRPr/>
          </a:p>
          <a:p>
            <a:pPr marL="457200" marR="0" lvl="0" indent="-336550" algn="l" rtl="0">
              <a:lnSpc>
                <a:spcPct val="100000"/>
              </a:lnSpc>
              <a:spcBef>
                <a:spcPts val="0"/>
              </a:spcBef>
              <a:spcAft>
                <a:spcPts val="0"/>
              </a:spcAft>
              <a:buSzPts val="1700"/>
              <a:buChar char="•"/>
            </a:pPr>
            <a:r>
              <a:rPr lang="nl-BE"/>
              <a:t>De vergunning wordt na deze infomarkt aangevraagd. Zo kunnen eventuele opmerkingen of aanpassingen nog meegenomen worden.</a:t>
            </a:r>
            <a:endParaRPr/>
          </a:p>
        </p:txBody>
      </p:sp>
      <p:sp>
        <p:nvSpPr>
          <p:cNvPr id="154" name="Google Shape;154;g1969b905924_0_11"/>
          <p:cNvSpPr txBox="1">
            <a:spLocks noGrp="1"/>
          </p:cNvSpPr>
          <p:nvPr>
            <p:ph type="title"/>
          </p:nvPr>
        </p:nvSpPr>
        <p:spPr>
          <a:xfrm>
            <a:off x="729000" y="0"/>
            <a:ext cx="7024500" cy="808800"/>
          </a:xfrm>
          <a:prstGeom prst="rect">
            <a:avLst/>
          </a:prstGeom>
          <a:noFill/>
          <a:ln>
            <a:noFill/>
          </a:ln>
        </p:spPr>
        <p:txBody>
          <a:bodyPr spcFirstLastPara="1" wrap="square" lIns="91425" tIns="91425" rIns="91425" bIns="91425" anchor="b" anchorCtr="0">
            <a:noAutofit/>
          </a:bodyPr>
          <a:lstStyle/>
          <a:p>
            <a:pPr marL="0" marR="0" lvl="0" indent="0" algn="l" rtl="0">
              <a:lnSpc>
                <a:spcPct val="70000"/>
              </a:lnSpc>
              <a:spcBef>
                <a:spcPts val="0"/>
              </a:spcBef>
              <a:spcAft>
                <a:spcPts val="0"/>
              </a:spcAft>
              <a:buClr>
                <a:schemeClr val="dk2"/>
              </a:buClr>
              <a:buSzPts val="3600"/>
              <a:buFont typeface="Calibri"/>
              <a:buNone/>
            </a:pPr>
            <a:r>
              <a:rPr lang="nl-BE"/>
              <a:t>Volgende stappen</a:t>
            </a:r>
            <a:endParaRPr/>
          </a:p>
        </p:txBody>
      </p:sp>
      <p:sp>
        <p:nvSpPr>
          <p:cNvPr id="155" name="Google Shape;155;g1969b905924_0_11"/>
          <p:cNvSpPr txBox="1">
            <a:spLocks noGrp="1"/>
          </p:cNvSpPr>
          <p:nvPr>
            <p:ph type="subTitle" idx="2"/>
          </p:nvPr>
        </p:nvSpPr>
        <p:spPr>
          <a:xfrm>
            <a:off x="729000" y="808800"/>
            <a:ext cx="7024500" cy="515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nl-BE"/>
              <a:t>MIA-aanpak (Mobiliteit Innovatief Aanpakken)</a:t>
            </a:r>
            <a:endParaRPr/>
          </a:p>
        </p:txBody>
      </p:sp>
      <p:sp>
        <p:nvSpPr>
          <p:cNvPr id="156" name="Google Shape;156;g1969b905924_0_11"/>
          <p:cNvSpPr txBox="1">
            <a:spLocks noGrp="1"/>
          </p:cNvSpPr>
          <p:nvPr>
            <p:ph type="subTitle" idx="2"/>
          </p:nvPr>
        </p:nvSpPr>
        <p:spPr>
          <a:xfrm>
            <a:off x="836575" y="2627775"/>
            <a:ext cx="7024500" cy="515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nl-BE"/>
              <a:t>Aanvraag van omgevingsvergunning</a:t>
            </a:r>
            <a:endParaRPr/>
          </a:p>
        </p:txBody>
      </p:sp>
      <p:pic>
        <p:nvPicPr>
          <p:cNvPr id="7" name="Audio 6">
            <a:extLst>
              <a:ext uri="{FF2B5EF4-FFF2-40B4-BE49-F238E27FC236}">
                <a16:creationId xmlns:a16="http://schemas.microsoft.com/office/drawing/2014/main" id="{2EC2AEB7-30C2-2C53-A42E-86E67707F5A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4114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4371"/>
    </mc:Choice>
    <mc:Fallback>
      <p:transition spd="slow" advTm="443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1e3bd3864a5_0_43"/>
          <p:cNvSpPr txBox="1">
            <a:spLocks noGrp="1"/>
          </p:cNvSpPr>
          <p:nvPr>
            <p:ph type="body" idx="1"/>
          </p:nvPr>
        </p:nvSpPr>
        <p:spPr>
          <a:xfrm>
            <a:off x="729000" y="1324300"/>
            <a:ext cx="7711800" cy="3278400"/>
          </a:xfrm>
          <a:prstGeom prst="rect">
            <a:avLst/>
          </a:prstGeom>
          <a:noFill/>
          <a:ln>
            <a:noFill/>
          </a:ln>
        </p:spPr>
        <p:txBody>
          <a:bodyPr spcFirstLastPara="1" wrap="square" lIns="91425" tIns="91425" rIns="91425" bIns="91425" anchor="t" anchorCtr="0">
            <a:noAutofit/>
          </a:bodyPr>
          <a:lstStyle/>
          <a:p>
            <a:pPr marL="457200" marR="0" lvl="0" indent="-336550" algn="l" rtl="0">
              <a:lnSpc>
                <a:spcPct val="100000"/>
              </a:lnSpc>
              <a:spcBef>
                <a:spcPts val="800"/>
              </a:spcBef>
              <a:spcAft>
                <a:spcPts val="0"/>
              </a:spcAft>
              <a:buSzPts val="1700"/>
              <a:buChar char="•"/>
            </a:pPr>
            <a:r>
              <a:rPr lang="nl-BE"/>
              <a:t>Als de omgevingsvergunning is aangevraagd en goedgekeurd, kan er samen met de aannemer een planning voor de werken worden vastgelegd.</a:t>
            </a:r>
            <a:endParaRPr/>
          </a:p>
          <a:p>
            <a:pPr marL="914400" marR="0" lvl="1" indent="-336550" algn="l" rtl="0">
              <a:lnSpc>
                <a:spcPct val="100000"/>
              </a:lnSpc>
              <a:spcBef>
                <a:spcPts val="800"/>
              </a:spcBef>
              <a:spcAft>
                <a:spcPts val="0"/>
              </a:spcAft>
              <a:buSzPts val="1700"/>
              <a:buChar char="•"/>
            </a:pPr>
            <a:r>
              <a:rPr lang="nl-BE"/>
              <a:t>Voor MIA-projecten moet er geen aanbestedingsprocedure worden doorlopen om een aannemer vast te leggen. Zo wordt er komaf gemaakt met procedures en kunnen werken vlotter starten.</a:t>
            </a:r>
            <a:endParaRPr/>
          </a:p>
          <a:p>
            <a:pPr marL="457200" marR="0" lvl="0" indent="-336550" algn="l" rtl="0">
              <a:lnSpc>
                <a:spcPct val="100000"/>
              </a:lnSpc>
              <a:spcBef>
                <a:spcPts val="800"/>
              </a:spcBef>
              <a:spcAft>
                <a:spcPts val="0"/>
              </a:spcAft>
              <a:buSzPts val="1700"/>
              <a:buChar char="•"/>
            </a:pPr>
            <a:r>
              <a:rPr lang="nl-BE"/>
              <a:t>Volgens de huidige planning starten de werken dit najaar op.</a:t>
            </a:r>
            <a:endParaRPr/>
          </a:p>
          <a:p>
            <a:pPr marL="457200" marR="0" lvl="0" indent="-336550" algn="l" rtl="0">
              <a:lnSpc>
                <a:spcPct val="100000"/>
              </a:lnSpc>
              <a:spcBef>
                <a:spcPts val="800"/>
              </a:spcBef>
              <a:spcAft>
                <a:spcPts val="0"/>
              </a:spcAft>
              <a:buSzPts val="1700"/>
              <a:buChar char="•"/>
            </a:pPr>
            <a:r>
              <a:rPr lang="nl-BE"/>
              <a:t>Voor de werken starten, krijgen buurtbewoners tijdig een brief in de bus. In deze brief staat dan alle informatie over de planning en hinder tijdens de werken.</a:t>
            </a:r>
            <a:endParaRPr>
              <a:highlight>
                <a:srgbClr val="FFFF00"/>
              </a:highlight>
            </a:endParaRPr>
          </a:p>
        </p:txBody>
      </p:sp>
      <p:sp>
        <p:nvSpPr>
          <p:cNvPr id="162" name="Google Shape;162;g1e3bd3864a5_0_43"/>
          <p:cNvSpPr txBox="1">
            <a:spLocks noGrp="1"/>
          </p:cNvSpPr>
          <p:nvPr>
            <p:ph type="title"/>
          </p:nvPr>
        </p:nvSpPr>
        <p:spPr>
          <a:xfrm>
            <a:off x="729000" y="0"/>
            <a:ext cx="7024500" cy="808800"/>
          </a:xfrm>
          <a:prstGeom prst="rect">
            <a:avLst/>
          </a:prstGeom>
          <a:noFill/>
          <a:ln>
            <a:noFill/>
          </a:ln>
        </p:spPr>
        <p:txBody>
          <a:bodyPr spcFirstLastPara="1" wrap="square" lIns="91425" tIns="91425" rIns="91425" bIns="91425" anchor="b" anchorCtr="0">
            <a:noAutofit/>
          </a:bodyPr>
          <a:lstStyle/>
          <a:p>
            <a:pPr marL="0" marR="0" lvl="0" indent="0" algn="l" rtl="0">
              <a:lnSpc>
                <a:spcPct val="70000"/>
              </a:lnSpc>
              <a:spcBef>
                <a:spcPts val="0"/>
              </a:spcBef>
              <a:spcAft>
                <a:spcPts val="0"/>
              </a:spcAft>
              <a:buClr>
                <a:schemeClr val="dk2"/>
              </a:buClr>
              <a:buSzPts val="3600"/>
              <a:buFont typeface="Calibri"/>
              <a:buNone/>
            </a:pPr>
            <a:r>
              <a:rPr lang="nl-BE"/>
              <a:t>Volgende stappen</a:t>
            </a:r>
            <a:endParaRPr/>
          </a:p>
        </p:txBody>
      </p:sp>
      <p:sp>
        <p:nvSpPr>
          <p:cNvPr id="163" name="Google Shape;163;g1e3bd3864a5_0_43"/>
          <p:cNvSpPr txBox="1">
            <a:spLocks noGrp="1"/>
          </p:cNvSpPr>
          <p:nvPr>
            <p:ph type="subTitle" idx="2"/>
          </p:nvPr>
        </p:nvSpPr>
        <p:spPr>
          <a:xfrm>
            <a:off x="729000" y="808800"/>
            <a:ext cx="7024500" cy="515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nl-BE"/>
              <a:t>Werken starten in najaar 2023</a:t>
            </a:r>
            <a:endParaRPr/>
          </a:p>
        </p:txBody>
      </p:sp>
      <p:pic>
        <p:nvPicPr>
          <p:cNvPr id="7" name="Audio 6">
            <a:extLst>
              <a:ext uri="{FF2B5EF4-FFF2-40B4-BE49-F238E27FC236}">
                <a16:creationId xmlns:a16="http://schemas.microsoft.com/office/drawing/2014/main" id="{058680F7-C909-E94D-1548-A07AF58DB62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4114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5637"/>
    </mc:Choice>
    <mc:Fallback>
      <p:transition spd="slow" advTm="456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ef4c70d09a_0_92"/>
          <p:cNvSpPr txBox="1">
            <a:spLocks noGrp="1"/>
          </p:cNvSpPr>
          <p:nvPr>
            <p:ph type="ctrTitle"/>
          </p:nvPr>
        </p:nvSpPr>
        <p:spPr>
          <a:xfrm>
            <a:off x="4257825" y="597000"/>
            <a:ext cx="4310400" cy="1457100"/>
          </a:xfrm>
          <a:prstGeom prst="rect">
            <a:avLst/>
          </a:prstGeom>
          <a:noFill/>
          <a:ln>
            <a:noFill/>
          </a:ln>
        </p:spPr>
        <p:txBody>
          <a:bodyPr spcFirstLastPara="1" wrap="square" lIns="91425" tIns="91425" rIns="91425" bIns="91425" anchor="b" anchorCtr="0">
            <a:noAutofit/>
          </a:bodyPr>
          <a:lstStyle/>
          <a:p>
            <a:pPr marL="0" lvl="0" indent="0" algn="l" rtl="0">
              <a:lnSpc>
                <a:spcPct val="70000"/>
              </a:lnSpc>
              <a:spcBef>
                <a:spcPts val="0"/>
              </a:spcBef>
              <a:spcAft>
                <a:spcPts val="0"/>
              </a:spcAft>
              <a:buSzPts val="3600"/>
              <a:buNone/>
            </a:pPr>
            <a:r>
              <a:rPr lang="nl-BE"/>
              <a:t>Communicatie</a:t>
            </a:r>
            <a:endParaRPr/>
          </a:p>
        </p:txBody>
      </p:sp>
      <p:pic>
        <p:nvPicPr>
          <p:cNvPr id="169" name="Google Shape;169;gef4c70d09a_0_92"/>
          <p:cNvPicPr preferRelativeResize="0"/>
          <p:nvPr/>
        </p:nvPicPr>
        <p:blipFill rotWithShape="1">
          <a:blip r:embed="rId5">
            <a:alphaModFix/>
          </a:blip>
          <a:srcRect/>
          <a:stretch/>
        </p:blipFill>
        <p:spPr>
          <a:xfrm>
            <a:off x="7430011" y="1225113"/>
            <a:ext cx="788956" cy="752543"/>
          </a:xfrm>
          <a:prstGeom prst="rect">
            <a:avLst/>
          </a:prstGeom>
          <a:noFill/>
          <a:ln>
            <a:noFill/>
          </a:ln>
        </p:spPr>
      </p:pic>
      <p:pic>
        <p:nvPicPr>
          <p:cNvPr id="7" name="Audio 6">
            <a:extLst>
              <a:ext uri="{FF2B5EF4-FFF2-40B4-BE49-F238E27FC236}">
                <a16:creationId xmlns:a16="http://schemas.microsoft.com/office/drawing/2014/main" id="{396241F3-E1F5-8A26-2033-4862F6D5E4E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4114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282"/>
    </mc:Choice>
    <mc:Fallback>
      <p:transition spd="slow" advTm="22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3"/>
          <p:cNvSpPr txBox="1">
            <a:spLocks noGrp="1"/>
          </p:cNvSpPr>
          <p:nvPr>
            <p:ph type="body" idx="1"/>
          </p:nvPr>
        </p:nvSpPr>
        <p:spPr>
          <a:xfrm>
            <a:off x="729000" y="1324300"/>
            <a:ext cx="7711800" cy="32784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800"/>
              </a:spcBef>
              <a:spcAft>
                <a:spcPts val="0"/>
              </a:spcAft>
              <a:buSzPts val="1700"/>
              <a:buAutoNum type="arabicPeriod"/>
            </a:pPr>
            <a:r>
              <a:rPr lang="nl-BE"/>
              <a:t>Het project</a:t>
            </a:r>
            <a:endParaRPr/>
          </a:p>
          <a:p>
            <a:pPr marL="342900" lvl="0" indent="-342900" algn="l" rtl="0">
              <a:lnSpc>
                <a:spcPct val="100000"/>
              </a:lnSpc>
              <a:spcBef>
                <a:spcPts val="800"/>
              </a:spcBef>
              <a:spcAft>
                <a:spcPts val="0"/>
              </a:spcAft>
              <a:buSzPts val="1700"/>
              <a:buAutoNum type="arabicPeriod"/>
            </a:pPr>
            <a:r>
              <a:rPr lang="nl-BE"/>
              <a:t>Wat houden de werken in?</a:t>
            </a:r>
            <a:endParaRPr/>
          </a:p>
          <a:p>
            <a:pPr marL="342900" lvl="0" indent="-342900" algn="l" rtl="0">
              <a:lnSpc>
                <a:spcPct val="100000"/>
              </a:lnSpc>
              <a:spcBef>
                <a:spcPts val="800"/>
              </a:spcBef>
              <a:spcAft>
                <a:spcPts val="0"/>
              </a:spcAft>
              <a:buSzPts val="1700"/>
              <a:buAutoNum type="arabicPeriod"/>
            </a:pPr>
            <a:r>
              <a:rPr lang="nl-BE"/>
              <a:t>Waar staan we nu?</a:t>
            </a:r>
            <a:endParaRPr/>
          </a:p>
          <a:p>
            <a:pPr marL="342900" lvl="0" indent="-342900" algn="l" rtl="0">
              <a:lnSpc>
                <a:spcPct val="100000"/>
              </a:lnSpc>
              <a:spcBef>
                <a:spcPts val="800"/>
              </a:spcBef>
              <a:spcAft>
                <a:spcPts val="0"/>
              </a:spcAft>
              <a:buSzPts val="1700"/>
              <a:buAutoNum type="arabicPeriod"/>
            </a:pPr>
            <a:r>
              <a:rPr lang="nl-BE"/>
              <a:t>Communicatie</a:t>
            </a:r>
            <a:endParaRPr/>
          </a:p>
        </p:txBody>
      </p:sp>
      <p:sp>
        <p:nvSpPr>
          <p:cNvPr id="46" name="Google Shape;46;p3"/>
          <p:cNvSpPr txBox="1">
            <a:spLocks noGrp="1"/>
          </p:cNvSpPr>
          <p:nvPr>
            <p:ph type="title"/>
          </p:nvPr>
        </p:nvSpPr>
        <p:spPr>
          <a:xfrm>
            <a:off x="729000" y="0"/>
            <a:ext cx="7024500" cy="808800"/>
          </a:xfrm>
          <a:prstGeom prst="rect">
            <a:avLst/>
          </a:prstGeom>
          <a:noFill/>
          <a:ln>
            <a:noFill/>
          </a:ln>
        </p:spPr>
        <p:txBody>
          <a:bodyPr spcFirstLastPara="1" wrap="square" lIns="91425" tIns="91425" rIns="91425" bIns="91425" anchor="b" anchorCtr="0">
            <a:noAutofit/>
          </a:bodyPr>
          <a:lstStyle/>
          <a:p>
            <a:pPr marL="0" lvl="0" indent="0" algn="l" rtl="0">
              <a:lnSpc>
                <a:spcPct val="70000"/>
              </a:lnSpc>
              <a:spcBef>
                <a:spcPts val="0"/>
              </a:spcBef>
              <a:spcAft>
                <a:spcPts val="0"/>
              </a:spcAft>
              <a:buSzPts val="3600"/>
              <a:buNone/>
            </a:pPr>
            <a:r>
              <a:rPr lang="nl-BE"/>
              <a:t>Inhoudstafel</a:t>
            </a:r>
            <a:endParaRPr/>
          </a:p>
        </p:txBody>
      </p:sp>
      <p:sp>
        <p:nvSpPr>
          <p:cNvPr id="47" name="Google Shape;47;p3"/>
          <p:cNvSpPr txBox="1">
            <a:spLocks noGrp="1"/>
          </p:cNvSpPr>
          <p:nvPr>
            <p:ph type="subTitle" idx="2"/>
          </p:nvPr>
        </p:nvSpPr>
        <p:spPr>
          <a:xfrm>
            <a:off x="729000" y="808800"/>
            <a:ext cx="7024500" cy="515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Audio 10">
            <a:extLst>
              <a:ext uri="{FF2B5EF4-FFF2-40B4-BE49-F238E27FC236}">
                <a16:creationId xmlns:a16="http://schemas.microsoft.com/office/drawing/2014/main" id="{7FE7D63E-3CDD-7BB2-08CF-5D16B4A67ED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4114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4108"/>
    </mc:Choice>
    <mc:Fallback>
      <p:transition spd="slow" advTm="141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1969b905924_0_32"/>
          <p:cNvSpPr txBox="1">
            <a:spLocks noGrp="1"/>
          </p:cNvSpPr>
          <p:nvPr>
            <p:ph type="body" idx="1"/>
          </p:nvPr>
        </p:nvSpPr>
        <p:spPr>
          <a:xfrm>
            <a:off x="982500" y="900350"/>
            <a:ext cx="6843300" cy="3588600"/>
          </a:xfrm>
          <a:prstGeom prst="rect">
            <a:avLst/>
          </a:prstGeom>
          <a:noFill/>
          <a:ln>
            <a:noFill/>
          </a:ln>
        </p:spPr>
        <p:txBody>
          <a:bodyPr spcFirstLastPara="1" wrap="square" lIns="91425" tIns="91425" rIns="91425" bIns="91425" anchor="t" anchorCtr="0">
            <a:noAutofit/>
          </a:bodyPr>
          <a:lstStyle/>
          <a:p>
            <a:pPr marL="457200" marR="0" lvl="0" indent="-336550" algn="l" rtl="0">
              <a:lnSpc>
                <a:spcPct val="100000"/>
              </a:lnSpc>
              <a:spcBef>
                <a:spcPts val="800"/>
              </a:spcBef>
              <a:spcAft>
                <a:spcPts val="0"/>
              </a:spcAft>
              <a:buSzPts val="1700"/>
              <a:buChar char="•"/>
            </a:pPr>
            <a:r>
              <a:rPr lang="nl-BE" b="1"/>
              <a:t>wegenenverkeer.be/anzegem</a:t>
            </a:r>
            <a:endParaRPr/>
          </a:p>
          <a:p>
            <a:pPr marL="914400" marR="0" lvl="1" indent="-336550" algn="l" rtl="0">
              <a:lnSpc>
                <a:spcPct val="100000"/>
              </a:lnSpc>
              <a:spcBef>
                <a:spcPts val="0"/>
              </a:spcBef>
              <a:spcAft>
                <a:spcPts val="0"/>
              </a:spcAft>
              <a:buSzPts val="1700"/>
              <a:buChar char="•"/>
            </a:pPr>
            <a:r>
              <a:rPr lang="nl-BE"/>
              <a:t>Laatste informatie over het project.</a:t>
            </a:r>
            <a:br>
              <a:rPr lang="nl-BE"/>
            </a:br>
            <a:endParaRPr/>
          </a:p>
          <a:p>
            <a:pPr marL="457200" marR="0" lvl="0" indent="-336550" algn="l" rtl="0">
              <a:lnSpc>
                <a:spcPct val="100000"/>
              </a:lnSpc>
              <a:spcBef>
                <a:spcPts val="0"/>
              </a:spcBef>
              <a:spcAft>
                <a:spcPts val="0"/>
              </a:spcAft>
              <a:buSzPts val="1700"/>
              <a:buChar char="•"/>
            </a:pPr>
            <a:r>
              <a:rPr lang="nl-BE" b="1"/>
              <a:t>Bewonersbrieven in de bus</a:t>
            </a:r>
            <a:r>
              <a:rPr lang="nl-BE"/>
              <a:t> bij specifieke hinder.</a:t>
            </a:r>
            <a:endParaRPr>
              <a:highlight>
                <a:srgbClr val="FFFF00"/>
              </a:highlight>
            </a:endParaRPr>
          </a:p>
        </p:txBody>
      </p:sp>
      <p:sp>
        <p:nvSpPr>
          <p:cNvPr id="175" name="Google Shape;175;g1969b905924_0_32"/>
          <p:cNvSpPr txBox="1">
            <a:spLocks noGrp="1"/>
          </p:cNvSpPr>
          <p:nvPr>
            <p:ph type="title"/>
          </p:nvPr>
        </p:nvSpPr>
        <p:spPr>
          <a:xfrm>
            <a:off x="729000" y="0"/>
            <a:ext cx="7024500" cy="808800"/>
          </a:xfrm>
          <a:prstGeom prst="rect">
            <a:avLst/>
          </a:prstGeom>
          <a:noFill/>
          <a:ln>
            <a:noFill/>
          </a:ln>
        </p:spPr>
        <p:txBody>
          <a:bodyPr spcFirstLastPara="1" wrap="square" lIns="91425" tIns="91425" rIns="91425" bIns="91425" anchor="b" anchorCtr="0">
            <a:noAutofit/>
          </a:bodyPr>
          <a:lstStyle/>
          <a:p>
            <a:pPr marL="0" marR="0" lvl="0" indent="0" algn="l" rtl="0">
              <a:lnSpc>
                <a:spcPct val="70000"/>
              </a:lnSpc>
              <a:spcBef>
                <a:spcPts val="0"/>
              </a:spcBef>
              <a:spcAft>
                <a:spcPts val="0"/>
              </a:spcAft>
              <a:buClr>
                <a:schemeClr val="dk2"/>
              </a:buClr>
              <a:buSzPts val="3600"/>
              <a:buFont typeface="Calibri"/>
              <a:buNone/>
            </a:pPr>
            <a:r>
              <a:rPr lang="nl-BE"/>
              <a:t>Communicatie</a:t>
            </a:r>
            <a:endParaRPr/>
          </a:p>
        </p:txBody>
      </p:sp>
      <p:pic>
        <p:nvPicPr>
          <p:cNvPr id="176" name="Google Shape;176;g1969b905924_0_32"/>
          <p:cNvPicPr preferRelativeResize="0"/>
          <p:nvPr/>
        </p:nvPicPr>
        <p:blipFill rotWithShape="1">
          <a:blip r:embed="rId5">
            <a:alphaModFix/>
          </a:blip>
          <a:srcRect/>
          <a:stretch/>
        </p:blipFill>
        <p:spPr>
          <a:xfrm>
            <a:off x="4263010" y="885001"/>
            <a:ext cx="282275" cy="366963"/>
          </a:xfrm>
          <a:prstGeom prst="rect">
            <a:avLst/>
          </a:prstGeom>
          <a:noFill/>
          <a:ln>
            <a:noFill/>
          </a:ln>
        </p:spPr>
      </p:pic>
      <p:pic>
        <p:nvPicPr>
          <p:cNvPr id="15" name="Audio 14">
            <a:extLst>
              <a:ext uri="{FF2B5EF4-FFF2-40B4-BE49-F238E27FC236}">
                <a16:creationId xmlns:a16="http://schemas.microsoft.com/office/drawing/2014/main" id="{9D4C94C1-4455-EE90-8F90-5D4E50E3D98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4114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4347"/>
    </mc:Choice>
    <mc:Fallback>
      <p:transition spd="slow" advTm="343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1"/>
          <p:cNvSpPr txBox="1">
            <a:spLocks noGrp="1"/>
          </p:cNvSpPr>
          <p:nvPr>
            <p:ph type="ctrTitle"/>
          </p:nvPr>
        </p:nvSpPr>
        <p:spPr>
          <a:xfrm>
            <a:off x="1618150" y="604475"/>
            <a:ext cx="5724300" cy="2551800"/>
          </a:xfrm>
          <a:prstGeom prst="rect">
            <a:avLst/>
          </a:prstGeom>
          <a:noFill/>
          <a:ln>
            <a:noFill/>
          </a:ln>
        </p:spPr>
        <p:txBody>
          <a:bodyPr spcFirstLastPara="1" wrap="square" lIns="91425" tIns="91425" rIns="91425" bIns="91425" anchor="b" anchorCtr="0">
            <a:noAutofit/>
          </a:bodyPr>
          <a:lstStyle/>
          <a:p>
            <a:pPr marL="0" lvl="0" indent="0" algn="l" rtl="0">
              <a:lnSpc>
                <a:spcPct val="70000"/>
              </a:lnSpc>
              <a:spcBef>
                <a:spcPts val="0"/>
              </a:spcBef>
              <a:spcAft>
                <a:spcPts val="0"/>
              </a:spcAft>
              <a:buSzPts val="3600"/>
              <a:buNone/>
            </a:pPr>
            <a:r>
              <a:rPr lang="nl-BE"/>
              <a:t>Bedankt voor uw aandacht! </a:t>
            </a:r>
            <a:endParaRPr/>
          </a:p>
        </p:txBody>
      </p:sp>
      <p:pic>
        <p:nvPicPr>
          <p:cNvPr id="11" name="Audio 10">
            <a:extLst>
              <a:ext uri="{FF2B5EF4-FFF2-40B4-BE49-F238E27FC236}">
                <a16:creationId xmlns:a16="http://schemas.microsoft.com/office/drawing/2014/main" id="{3362F337-72E5-EDB7-0605-EFF78A647B1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4114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909"/>
    </mc:Choice>
    <mc:Fallback>
      <p:transition spd="slow" advTm="39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ctrTitle"/>
          </p:nvPr>
        </p:nvSpPr>
        <p:spPr>
          <a:xfrm>
            <a:off x="4257825" y="597000"/>
            <a:ext cx="4310400" cy="1457100"/>
          </a:xfrm>
          <a:prstGeom prst="rect">
            <a:avLst/>
          </a:prstGeom>
          <a:noFill/>
          <a:ln>
            <a:noFill/>
          </a:ln>
        </p:spPr>
        <p:txBody>
          <a:bodyPr spcFirstLastPara="1" wrap="square" lIns="91425" tIns="91425" rIns="91425" bIns="91425" anchor="b" anchorCtr="0">
            <a:noAutofit/>
          </a:bodyPr>
          <a:lstStyle/>
          <a:p>
            <a:pPr marL="0" lvl="0" indent="0" algn="l" rtl="0">
              <a:lnSpc>
                <a:spcPct val="70000"/>
              </a:lnSpc>
              <a:spcBef>
                <a:spcPts val="0"/>
              </a:spcBef>
              <a:spcAft>
                <a:spcPts val="0"/>
              </a:spcAft>
              <a:buSzPts val="3600"/>
              <a:buNone/>
            </a:pPr>
            <a:r>
              <a:rPr lang="nl-BE"/>
              <a:t>Het project</a:t>
            </a:r>
            <a:endParaRPr/>
          </a:p>
        </p:txBody>
      </p:sp>
      <p:pic>
        <p:nvPicPr>
          <p:cNvPr id="53" name="Google Shape;53;p9"/>
          <p:cNvPicPr preferRelativeResize="0"/>
          <p:nvPr/>
        </p:nvPicPr>
        <p:blipFill rotWithShape="1">
          <a:blip r:embed="rId5">
            <a:alphaModFix/>
          </a:blip>
          <a:srcRect/>
          <a:stretch/>
        </p:blipFill>
        <p:spPr>
          <a:xfrm>
            <a:off x="6797138" y="1165087"/>
            <a:ext cx="1062285" cy="1013257"/>
          </a:xfrm>
          <a:prstGeom prst="rect">
            <a:avLst/>
          </a:prstGeom>
          <a:noFill/>
          <a:ln>
            <a:noFill/>
          </a:ln>
        </p:spPr>
      </p:pic>
      <p:pic>
        <p:nvPicPr>
          <p:cNvPr id="14" name="Audio 13">
            <a:extLst>
              <a:ext uri="{FF2B5EF4-FFF2-40B4-BE49-F238E27FC236}">
                <a16:creationId xmlns:a16="http://schemas.microsoft.com/office/drawing/2014/main" id="{F3F93737-EFE9-8F41-EF14-E9105EE9BC3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4114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532"/>
    </mc:Choice>
    <mc:Fallback>
      <p:transition spd="slow" advTm="55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ef4c70d09a_0_4"/>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457200" marR="0" lvl="0" indent="-336550" algn="l" rtl="0">
              <a:lnSpc>
                <a:spcPct val="100000"/>
              </a:lnSpc>
              <a:spcBef>
                <a:spcPts val="800"/>
              </a:spcBef>
              <a:spcAft>
                <a:spcPts val="0"/>
              </a:spcAft>
              <a:buSzPts val="1700"/>
              <a:buChar char="•"/>
            </a:pPr>
            <a:r>
              <a:rPr lang="nl-BE"/>
              <a:t>De inrichting van de Anzegemse bebouwde kom moet aangepakt worden, </a:t>
            </a:r>
            <a:br>
              <a:rPr lang="nl-BE"/>
            </a:br>
            <a:r>
              <a:rPr lang="nl-BE"/>
              <a:t>op de Berglaan en de Wortegemsesteenweg (N494).</a:t>
            </a:r>
            <a:endParaRPr/>
          </a:p>
          <a:p>
            <a:pPr marL="457200" marR="0" lvl="0" indent="-336550" algn="l" rtl="0">
              <a:lnSpc>
                <a:spcPct val="100000"/>
              </a:lnSpc>
              <a:spcBef>
                <a:spcPts val="800"/>
              </a:spcBef>
              <a:spcAft>
                <a:spcPts val="0"/>
              </a:spcAft>
              <a:buSzPts val="1700"/>
              <a:buChar char="•"/>
            </a:pPr>
            <a:r>
              <a:rPr lang="nl-BE"/>
              <a:t>De snelheidslimiet van 50 km/u wordt niet gerespecteerd, omdat de huidige inrichting van de weg bestuurders niet aanzet om te vertragen.</a:t>
            </a:r>
            <a:endParaRPr/>
          </a:p>
          <a:p>
            <a:pPr marL="457200" marR="0" lvl="0" indent="-336550" algn="l" rtl="0">
              <a:lnSpc>
                <a:spcPct val="100000"/>
              </a:lnSpc>
              <a:spcBef>
                <a:spcPts val="800"/>
              </a:spcBef>
              <a:spcAft>
                <a:spcPts val="0"/>
              </a:spcAft>
              <a:buSzPts val="1700"/>
              <a:buChar char="•"/>
            </a:pPr>
            <a:r>
              <a:rPr lang="nl-BE"/>
              <a:t>Het Agentschap Wegen en Verkeer en de gemeente Anzegem nemen verschillende maatregelen om het leefbaarder te maken voor de buurt.</a:t>
            </a:r>
            <a:endParaRPr/>
          </a:p>
        </p:txBody>
      </p:sp>
      <p:sp>
        <p:nvSpPr>
          <p:cNvPr id="60" name="Google Shape;60;gef4c70d09a_0_4"/>
          <p:cNvSpPr txBox="1">
            <a:spLocks noGrp="1"/>
          </p:cNvSpPr>
          <p:nvPr>
            <p:ph type="subTitle" idx="2"/>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nl-BE"/>
              <a:t>Maatregelen ter hoogte van bebouwde kom</a:t>
            </a:r>
            <a:endParaRPr/>
          </a:p>
        </p:txBody>
      </p:sp>
      <p:sp>
        <p:nvSpPr>
          <p:cNvPr id="59" name="Google Shape;59;gef4c70d09a_0_4"/>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marR="0" lvl="0" indent="0" algn="l" rtl="0">
              <a:lnSpc>
                <a:spcPct val="70000"/>
              </a:lnSpc>
              <a:spcBef>
                <a:spcPts val="0"/>
              </a:spcBef>
              <a:spcAft>
                <a:spcPts val="0"/>
              </a:spcAft>
              <a:buClr>
                <a:schemeClr val="dk2"/>
              </a:buClr>
              <a:buSzPts val="3600"/>
              <a:buFont typeface="Calibri"/>
              <a:buNone/>
            </a:pPr>
            <a:r>
              <a:rPr lang="nl-BE" sz="3400" dirty="0"/>
              <a:t>Herinrichting van Anzegem centrum</a:t>
            </a:r>
            <a:endParaRPr sz="3400" dirty="0"/>
          </a:p>
        </p:txBody>
      </p:sp>
      <p:pic>
        <p:nvPicPr>
          <p:cNvPr id="11" name="Audio 10">
            <a:extLst>
              <a:ext uri="{FF2B5EF4-FFF2-40B4-BE49-F238E27FC236}">
                <a16:creationId xmlns:a16="http://schemas.microsoft.com/office/drawing/2014/main" id="{B72D34BB-51AA-7732-76E3-8B70660ABEE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4114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4973"/>
    </mc:Choice>
    <mc:Fallback>
      <p:transition spd="slow" advTm="249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g1e3bd3864a5_0_14"/>
          <p:cNvSpPr txBox="1">
            <a:spLocks noGrp="1"/>
          </p:cNvSpPr>
          <p:nvPr>
            <p:ph type="body" idx="1"/>
          </p:nvPr>
        </p:nvSpPr>
        <p:spPr>
          <a:xfrm>
            <a:off x="729000" y="1324300"/>
            <a:ext cx="7711800" cy="3278400"/>
          </a:xfrm>
          <a:prstGeom prst="rect">
            <a:avLst/>
          </a:prstGeom>
        </p:spPr>
        <p:txBody>
          <a:bodyPr spcFirstLastPara="1" wrap="square" lIns="91425" tIns="91425" rIns="91425" bIns="91425" anchor="t" anchorCtr="0">
            <a:noAutofit/>
          </a:bodyPr>
          <a:lstStyle/>
          <a:p>
            <a:pPr marL="0" lvl="0" indent="0" algn="l" rtl="0">
              <a:spcBef>
                <a:spcPts val="800"/>
              </a:spcBef>
              <a:spcAft>
                <a:spcPts val="0"/>
              </a:spcAft>
              <a:buNone/>
            </a:pPr>
            <a:endParaRPr/>
          </a:p>
        </p:txBody>
      </p:sp>
      <p:sp>
        <p:nvSpPr>
          <p:cNvPr id="66" name="Google Shape;66;g1e3bd3864a5_0_14"/>
          <p:cNvSpPr txBox="1">
            <a:spLocks noGrp="1"/>
          </p:cNvSpPr>
          <p:nvPr>
            <p:ph type="subTitle" idx="2"/>
          </p:nvPr>
        </p:nvSpPr>
        <p:spPr>
          <a:xfrm>
            <a:off x="729000" y="808800"/>
            <a:ext cx="7024500" cy="515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g1e3bd3864a5_0_14"/>
          <p:cNvSpPr txBox="1">
            <a:spLocks noGrp="1"/>
          </p:cNvSpPr>
          <p:nvPr>
            <p:ph type="title"/>
          </p:nvPr>
        </p:nvSpPr>
        <p:spPr>
          <a:xfrm>
            <a:off x="729000" y="0"/>
            <a:ext cx="7024500" cy="80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pic>
        <p:nvPicPr>
          <p:cNvPr id="68" name="Google Shape;68;g1e3bd3864a5_0_14"/>
          <p:cNvPicPr preferRelativeResize="0"/>
          <p:nvPr/>
        </p:nvPicPr>
        <p:blipFill>
          <a:blip r:embed="rId5">
            <a:alphaModFix/>
          </a:blip>
          <a:stretch>
            <a:fillRect/>
          </a:stretch>
        </p:blipFill>
        <p:spPr>
          <a:xfrm>
            <a:off x="895325" y="88487"/>
            <a:ext cx="7024502" cy="4966535"/>
          </a:xfrm>
          <a:prstGeom prst="rect">
            <a:avLst/>
          </a:prstGeom>
          <a:noFill/>
          <a:ln>
            <a:noFill/>
          </a:ln>
        </p:spPr>
      </p:pic>
      <p:pic>
        <p:nvPicPr>
          <p:cNvPr id="17" name="Audio 16">
            <a:extLst>
              <a:ext uri="{FF2B5EF4-FFF2-40B4-BE49-F238E27FC236}">
                <a16:creationId xmlns:a16="http://schemas.microsoft.com/office/drawing/2014/main" id="{59E0898A-0E2F-1113-8ABC-FC807F2F056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4114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9504"/>
    </mc:Choice>
    <mc:Fallback>
      <p:transition spd="slow" advTm="295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1e3bd3864a5_0_9"/>
          <p:cNvSpPr txBox="1">
            <a:spLocks noGrp="1"/>
          </p:cNvSpPr>
          <p:nvPr>
            <p:ph type="ctrTitle"/>
          </p:nvPr>
        </p:nvSpPr>
        <p:spPr>
          <a:xfrm>
            <a:off x="4257825" y="597000"/>
            <a:ext cx="4310400" cy="1457100"/>
          </a:xfrm>
          <a:prstGeom prst="rect">
            <a:avLst/>
          </a:prstGeom>
          <a:noFill/>
          <a:ln>
            <a:noFill/>
          </a:ln>
        </p:spPr>
        <p:txBody>
          <a:bodyPr spcFirstLastPara="1" wrap="square" lIns="91425" tIns="91425" rIns="91425" bIns="91425" anchor="b" anchorCtr="0">
            <a:noAutofit/>
          </a:bodyPr>
          <a:lstStyle/>
          <a:p>
            <a:pPr marL="0" lvl="0" indent="0" algn="l" rtl="0">
              <a:lnSpc>
                <a:spcPct val="70000"/>
              </a:lnSpc>
              <a:spcBef>
                <a:spcPts val="0"/>
              </a:spcBef>
              <a:spcAft>
                <a:spcPts val="0"/>
              </a:spcAft>
              <a:buSzPts val="3600"/>
              <a:buNone/>
            </a:pPr>
            <a:r>
              <a:rPr lang="nl-BE"/>
              <a:t>Wat houden </a:t>
            </a:r>
            <a:br>
              <a:rPr lang="nl-BE"/>
            </a:br>
            <a:r>
              <a:rPr lang="nl-BE"/>
              <a:t>de werken in?</a:t>
            </a:r>
            <a:endParaRPr/>
          </a:p>
        </p:txBody>
      </p:sp>
      <p:pic>
        <p:nvPicPr>
          <p:cNvPr id="19" name="Audio 18">
            <a:extLst>
              <a:ext uri="{FF2B5EF4-FFF2-40B4-BE49-F238E27FC236}">
                <a16:creationId xmlns:a16="http://schemas.microsoft.com/office/drawing/2014/main" id="{24D7B80D-6BDE-794F-1E9C-F86607B16D0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4114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8134"/>
    </mc:Choice>
    <mc:Fallback>
      <p:transition spd="slow" advTm="81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1969b905924_0_5"/>
          <p:cNvSpPr txBox="1">
            <a:spLocks noGrp="1"/>
          </p:cNvSpPr>
          <p:nvPr>
            <p:ph type="body" idx="1"/>
          </p:nvPr>
        </p:nvSpPr>
        <p:spPr>
          <a:xfrm>
            <a:off x="729000" y="1324300"/>
            <a:ext cx="7711800" cy="3278400"/>
          </a:xfrm>
          <a:prstGeom prst="rect">
            <a:avLst/>
          </a:prstGeom>
          <a:noFill/>
          <a:ln>
            <a:noFill/>
          </a:ln>
        </p:spPr>
        <p:txBody>
          <a:bodyPr spcFirstLastPara="1" wrap="square" lIns="91425" tIns="91425" rIns="91425" bIns="91425" anchor="t" anchorCtr="0">
            <a:noAutofit/>
          </a:bodyPr>
          <a:lstStyle/>
          <a:p>
            <a:pPr marL="457200" marR="0" lvl="0" indent="-336550" algn="l" rtl="0">
              <a:lnSpc>
                <a:spcPct val="100000"/>
              </a:lnSpc>
              <a:spcBef>
                <a:spcPts val="800"/>
              </a:spcBef>
              <a:spcAft>
                <a:spcPts val="0"/>
              </a:spcAft>
              <a:buClr>
                <a:srgbClr val="666666"/>
              </a:buClr>
              <a:buSzPts val="1700"/>
              <a:buFont typeface="Calibri"/>
              <a:buChar char="•"/>
            </a:pPr>
            <a:r>
              <a:rPr lang="nl-BE" b="1"/>
              <a:t>Bushaltes met verhoogde perrons</a:t>
            </a:r>
            <a:r>
              <a:rPr lang="nl-BE"/>
              <a:t>:</a:t>
            </a:r>
            <a:endParaRPr/>
          </a:p>
          <a:p>
            <a:pPr marL="914400" marR="0" lvl="1" indent="-336550" algn="l" rtl="0">
              <a:lnSpc>
                <a:spcPct val="100000"/>
              </a:lnSpc>
              <a:spcBef>
                <a:spcPts val="800"/>
              </a:spcBef>
              <a:spcAft>
                <a:spcPts val="0"/>
              </a:spcAft>
              <a:buSzPts val="1700"/>
              <a:buChar char="•"/>
            </a:pPr>
            <a:r>
              <a:rPr lang="nl-BE"/>
              <a:t>Vier bushaltes worden opnieuw aangelegd (Kouterstraat en Kerk).</a:t>
            </a:r>
            <a:endParaRPr/>
          </a:p>
          <a:p>
            <a:pPr marL="914400" marR="0" lvl="1" indent="-336550" algn="l" rtl="0">
              <a:lnSpc>
                <a:spcPct val="100000"/>
              </a:lnSpc>
              <a:spcBef>
                <a:spcPts val="800"/>
              </a:spcBef>
              <a:spcAft>
                <a:spcPts val="0"/>
              </a:spcAft>
              <a:buSzPts val="1700"/>
              <a:buChar char="•"/>
            </a:pPr>
            <a:r>
              <a:rPr lang="nl-BE"/>
              <a:t>Verhoogd perron zodat reizigers vlot op- en afstappen.</a:t>
            </a:r>
            <a:endParaRPr/>
          </a:p>
          <a:p>
            <a:pPr marL="914400" marR="0" lvl="1" indent="-336550" algn="l" rtl="0">
              <a:lnSpc>
                <a:spcPct val="100000"/>
              </a:lnSpc>
              <a:spcBef>
                <a:spcPts val="800"/>
              </a:spcBef>
              <a:spcAft>
                <a:spcPts val="0"/>
              </a:spcAft>
              <a:buSzPts val="1700"/>
              <a:buChar char="•"/>
            </a:pPr>
            <a:r>
              <a:rPr lang="nl-BE"/>
              <a:t>Bus blijft halt houden op de weg.</a:t>
            </a:r>
            <a:endParaRPr/>
          </a:p>
          <a:p>
            <a:pPr marL="457200" marR="0" lvl="0" indent="-336550" algn="l" rtl="0">
              <a:lnSpc>
                <a:spcPct val="100000"/>
              </a:lnSpc>
              <a:spcBef>
                <a:spcPts val="800"/>
              </a:spcBef>
              <a:spcAft>
                <a:spcPts val="0"/>
              </a:spcAft>
              <a:buSzPts val="1700"/>
              <a:buChar char="•"/>
            </a:pPr>
            <a:r>
              <a:rPr lang="nl-BE" b="1"/>
              <a:t>Nieuwe indeling voor plantenvakken</a:t>
            </a:r>
            <a:r>
              <a:rPr lang="nl-BE"/>
              <a:t>:</a:t>
            </a:r>
            <a:endParaRPr/>
          </a:p>
          <a:p>
            <a:pPr marL="914400" marR="0" lvl="1" indent="-336550" algn="l" rtl="0">
              <a:lnSpc>
                <a:spcPct val="100000"/>
              </a:lnSpc>
              <a:spcBef>
                <a:spcPts val="800"/>
              </a:spcBef>
              <a:spcAft>
                <a:spcPts val="0"/>
              </a:spcAft>
              <a:buSzPts val="1700"/>
              <a:buChar char="•"/>
            </a:pPr>
            <a:r>
              <a:rPr lang="nl-BE"/>
              <a:t>Plantenvakken op Berglaan krijgen een nieuwe indeling en worden afwisselend links en rechts op de weg geplaatst. Zo lijkt de weg smaller en remt doorgaand verkeer af.</a:t>
            </a:r>
            <a:endParaRPr/>
          </a:p>
          <a:p>
            <a:pPr marL="914400" marR="0" lvl="1" indent="-336550" algn="l" rtl="0">
              <a:lnSpc>
                <a:spcPct val="100000"/>
              </a:lnSpc>
              <a:spcBef>
                <a:spcPts val="800"/>
              </a:spcBef>
              <a:spcAft>
                <a:spcPts val="0"/>
              </a:spcAft>
              <a:buSzPts val="1700"/>
              <a:buChar char="•"/>
            </a:pPr>
            <a:r>
              <a:rPr lang="nl-BE"/>
              <a:t>De bomen die verdwijnen bij het aanpassen van de plantenvakken, worden gecompenseerd. Er komen ook bomen in de nieuwe vakken.</a:t>
            </a:r>
            <a:endParaRPr/>
          </a:p>
        </p:txBody>
      </p:sp>
      <p:sp>
        <p:nvSpPr>
          <p:cNvPr id="79" name="Google Shape;79;g1969b905924_0_5"/>
          <p:cNvSpPr txBox="1">
            <a:spLocks noGrp="1"/>
          </p:cNvSpPr>
          <p:nvPr>
            <p:ph type="title"/>
          </p:nvPr>
        </p:nvSpPr>
        <p:spPr>
          <a:xfrm>
            <a:off x="729000" y="0"/>
            <a:ext cx="7024500" cy="808800"/>
          </a:xfrm>
          <a:prstGeom prst="rect">
            <a:avLst/>
          </a:prstGeom>
          <a:noFill/>
          <a:ln>
            <a:noFill/>
          </a:ln>
        </p:spPr>
        <p:txBody>
          <a:bodyPr spcFirstLastPara="1" wrap="square" lIns="91425" tIns="91425" rIns="91425" bIns="91425" anchor="b" anchorCtr="0">
            <a:noAutofit/>
          </a:bodyPr>
          <a:lstStyle/>
          <a:p>
            <a:pPr marL="0" marR="0" lvl="0" indent="0" algn="l" rtl="0">
              <a:lnSpc>
                <a:spcPct val="70000"/>
              </a:lnSpc>
              <a:spcBef>
                <a:spcPts val="0"/>
              </a:spcBef>
              <a:spcAft>
                <a:spcPts val="0"/>
              </a:spcAft>
              <a:buClr>
                <a:schemeClr val="dk2"/>
              </a:buClr>
              <a:buSzPts val="3600"/>
              <a:buFont typeface="Calibri"/>
              <a:buNone/>
            </a:pPr>
            <a:r>
              <a:rPr lang="nl-BE"/>
              <a:t>Maatregelen op Berglaan</a:t>
            </a:r>
            <a:endParaRPr/>
          </a:p>
        </p:txBody>
      </p:sp>
      <p:sp>
        <p:nvSpPr>
          <p:cNvPr id="80" name="Google Shape;80;g1969b905924_0_5"/>
          <p:cNvSpPr txBox="1">
            <a:spLocks noGrp="1"/>
          </p:cNvSpPr>
          <p:nvPr>
            <p:ph type="subTitle" idx="2"/>
          </p:nvPr>
        </p:nvSpPr>
        <p:spPr>
          <a:xfrm>
            <a:off x="729000" y="808800"/>
            <a:ext cx="7395300" cy="515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Audio 14">
            <a:extLst>
              <a:ext uri="{FF2B5EF4-FFF2-40B4-BE49-F238E27FC236}">
                <a16:creationId xmlns:a16="http://schemas.microsoft.com/office/drawing/2014/main" id="{BFFA91C0-07EB-9270-680F-CF5D1DDC0B9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4114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9551"/>
    </mc:Choice>
    <mc:Fallback>
      <p:transition spd="slow" advTm="495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1e3bd3864a5_0_21"/>
          <p:cNvSpPr txBox="1">
            <a:spLocks noGrp="1"/>
          </p:cNvSpPr>
          <p:nvPr>
            <p:ph type="body" idx="1"/>
          </p:nvPr>
        </p:nvSpPr>
        <p:spPr>
          <a:xfrm>
            <a:off x="729000" y="1324300"/>
            <a:ext cx="7711800" cy="3278400"/>
          </a:xfrm>
          <a:prstGeom prst="rect">
            <a:avLst/>
          </a:prstGeom>
          <a:noFill/>
          <a:ln>
            <a:noFill/>
          </a:ln>
        </p:spPr>
        <p:txBody>
          <a:bodyPr spcFirstLastPara="1" wrap="square" lIns="91425" tIns="91425" rIns="91425" bIns="91425" anchor="t" anchorCtr="0">
            <a:noAutofit/>
          </a:bodyPr>
          <a:lstStyle/>
          <a:p>
            <a:pPr marL="457200" marR="0" lvl="0" indent="-336550" algn="l" rtl="0">
              <a:lnSpc>
                <a:spcPct val="100000"/>
              </a:lnSpc>
              <a:spcBef>
                <a:spcPts val="800"/>
              </a:spcBef>
              <a:spcAft>
                <a:spcPts val="0"/>
              </a:spcAft>
              <a:buClr>
                <a:srgbClr val="666666"/>
              </a:buClr>
              <a:buSzPts val="1700"/>
              <a:buFont typeface="Calibri"/>
              <a:buChar char="•"/>
            </a:pPr>
            <a:r>
              <a:rPr lang="nl-BE" b="1"/>
              <a:t>Comfortabele parkeerplaatsen</a:t>
            </a:r>
            <a:r>
              <a:rPr lang="nl-BE"/>
              <a:t>:</a:t>
            </a:r>
            <a:endParaRPr/>
          </a:p>
          <a:p>
            <a:pPr marL="914400" marR="0" lvl="1" indent="-336550" algn="l" rtl="0">
              <a:lnSpc>
                <a:spcPct val="100000"/>
              </a:lnSpc>
              <a:spcBef>
                <a:spcPts val="800"/>
              </a:spcBef>
              <a:spcAft>
                <a:spcPts val="0"/>
              </a:spcAft>
              <a:buSzPts val="1700"/>
              <a:buChar char="•"/>
            </a:pPr>
            <a:r>
              <a:rPr lang="nl-BE"/>
              <a:t>De parkeerplaatsen worden afgewisseld met plantenvakken.</a:t>
            </a:r>
            <a:endParaRPr/>
          </a:p>
          <a:p>
            <a:pPr marL="914400" marR="0" lvl="1" indent="-336550" algn="l" rtl="0">
              <a:lnSpc>
                <a:spcPct val="100000"/>
              </a:lnSpc>
              <a:spcBef>
                <a:spcPts val="800"/>
              </a:spcBef>
              <a:spcAft>
                <a:spcPts val="0"/>
              </a:spcAft>
              <a:buSzPts val="1700"/>
              <a:buChar char="•"/>
            </a:pPr>
            <a:r>
              <a:rPr lang="nl-BE"/>
              <a:t>De nieuwe parkeerplaatsen worden in asfalt aangelegd.</a:t>
            </a:r>
            <a:endParaRPr/>
          </a:p>
          <a:p>
            <a:pPr marL="457200" marR="0" lvl="0" indent="-336550" algn="l" rtl="0">
              <a:lnSpc>
                <a:spcPct val="100000"/>
              </a:lnSpc>
              <a:spcBef>
                <a:spcPts val="800"/>
              </a:spcBef>
              <a:spcAft>
                <a:spcPts val="0"/>
              </a:spcAft>
              <a:buSzPts val="1700"/>
              <a:buChar char="•"/>
            </a:pPr>
            <a:r>
              <a:rPr lang="nl-BE" b="1"/>
              <a:t>Heraanleg van weg</a:t>
            </a:r>
            <a:r>
              <a:rPr lang="nl-BE"/>
              <a:t>:</a:t>
            </a:r>
            <a:endParaRPr/>
          </a:p>
          <a:p>
            <a:pPr marL="914400" marR="0" lvl="1" indent="-336550" algn="l" rtl="0">
              <a:lnSpc>
                <a:spcPct val="100000"/>
              </a:lnSpc>
              <a:spcBef>
                <a:spcPts val="800"/>
              </a:spcBef>
              <a:spcAft>
                <a:spcPts val="0"/>
              </a:spcAft>
              <a:buSzPts val="1700"/>
              <a:buChar char="•"/>
            </a:pPr>
            <a:r>
              <a:rPr lang="nl-BE"/>
              <a:t>De Berglaan krijgt een nieuwe laag asfalt.</a:t>
            </a:r>
            <a:endParaRPr/>
          </a:p>
          <a:p>
            <a:pPr marL="914400" marR="0" lvl="1" indent="-336550" algn="l" rtl="0">
              <a:lnSpc>
                <a:spcPct val="100000"/>
              </a:lnSpc>
              <a:spcBef>
                <a:spcPts val="800"/>
              </a:spcBef>
              <a:spcAft>
                <a:spcPts val="0"/>
              </a:spcAft>
              <a:buSzPts val="1700"/>
              <a:buChar char="•"/>
            </a:pPr>
            <a:r>
              <a:rPr lang="nl-BE"/>
              <a:t>De voetpaden worden plaatselijk ook aangepast, aan de verschoven parkeerplaatsen, plantenvakken en bushaltes.</a:t>
            </a:r>
            <a:endParaRPr/>
          </a:p>
        </p:txBody>
      </p:sp>
      <p:sp>
        <p:nvSpPr>
          <p:cNvPr id="86" name="Google Shape;86;g1e3bd3864a5_0_21"/>
          <p:cNvSpPr txBox="1">
            <a:spLocks noGrp="1"/>
          </p:cNvSpPr>
          <p:nvPr>
            <p:ph type="title"/>
          </p:nvPr>
        </p:nvSpPr>
        <p:spPr>
          <a:xfrm>
            <a:off x="729000" y="0"/>
            <a:ext cx="7024500" cy="808800"/>
          </a:xfrm>
          <a:prstGeom prst="rect">
            <a:avLst/>
          </a:prstGeom>
          <a:noFill/>
          <a:ln>
            <a:noFill/>
          </a:ln>
        </p:spPr>
        <p:txBody>
          <a:bodyPr spcFirstLastPara="1" wrap="square" lIns="91425" tIns="91425" rIns="91425" bIns="91425" anchor="b" anchorCtr="0">
            <a:noAutofit/>
          </a:bodyPr>
          <a:lstStyle/>
          <a:p>
            <a:pPr marL="0" marR="0" lvl="0" indent="0" algn="l" rtl="0">
              <a:lnSpc>
                <a:spcPct val="70000"/>
              </a:lnSpc>
              <a:spcBef>
                <a:spcPts val="0"/>
              </a:spcBef>
              <a:spcAft>
                <a:spcPts val="0"/>
              </a:spcAft>
              <a:buClr>
                <a:schemeClr val="dk2"/>
              </a:buClr>
              <a:buSzPts val="3600"/>
              <a:buFont typeface="Calibri"/>
              <a:buNone/>
            </a:pPr>
            <a:r>
              <a:rPr lang="nl-BE"/>
              <a:t>Maatregelen op Berglaan</a:t>
            </a:r>
            <a:endParaRPr/>
          </a:p>
        </p:txBody>
      </p:sp>
      <p:sp>
        <p:nvSpPr>
          <p:cNvPr id="87" name="Google Shape;87;g1e3bd3864a5_0_21"/>
          <p:cNvSpPr txBox="1">
            <a:spLocks noGrp="1"/>
          </p:cNvSpPr>
          <p:nvPr>
            <p:ph type="subTitle" idx="2"/>
          </p:nvPr>
        </p:nvSpPr>
        <p:spPr>
          <a:xfrm>
            <a:off x="729000" y="808800"/>
            <a:ext cx="7395300" cy="515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Audio 7">
            <a:extLst>
              <a:ext uri="{FF2B5EF4-FFF2-40B4-BE49-F238E27FC236}">
                <a16:creationId xmlns:a16="http://schemas.microsoft.com/office/drawing/2014/main" id="{74DF8EDC-E83F-E544-9C83-A9770F50B14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4114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2603"/>
    </mc:Choice>
    <mc:Fallback>
      <p:transition spd="slow" advTm="226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121d9f89ae4_0_0"/>
          <p:cNvSpPr txBox="1">
            <a:spLocks noGrp="1"/>
          </p:cNvSpPr>
          <p:nvPr>
            <p:ph type="body" idx="1"/>
          </p:nvPr>
        </p:nvSpPr>
        <p:spPr>
          <a:xfrm>
            <a:off x="729000" y="1324300"/>
            <a:ext cx="7711800" cy="3278400"/>
          </a:xfrm>
          <a:prstGeom prst="rect">
            <a:avLst/>
          </a:prstGeom>
        </p:spPr>
        <p:txBody>
          <a:bodyPr spcFirstLastPara="1" wrap="square" lIns="91425" tIns="91425" rIns="91425" bIns="91425" anchor="t" anchorCtr="0">
            <a:noAutofit/>
          </a:bodyPr>
          <a:lstStyle/>
          <a:p>
            <a:pPr marL="0" lvl="0" indent="0" algn="l" rtl="0">
              <a:spcBef>
                <a:spcPts val="800"/>
              </a:spcBef>
              <a:spcAft>
                <a:spcPts val="0"/>
              </a:spcAft>
              <a:buNone/>
            </a:pPr>
            <a:endParaRPr/>
          </a:p>
        </p:txBody>
      </p:sp>
      <p:sp>
        <p:nvSpPr>
          <p:cNvPr id="93" name="Google Shape;93;g121d9f89ae4_0_0"/>
          <p:cNvSpPr txBox="1">
            <a:spLocks noGrp="1"/>
          </p:cNvSpPr>
          <p:nvPr>
            <p:ph type="subTitle" idx="2"/>
          </p:nvPr>
        </p:nvSpPr>
        <p:spPr>
          <a:xfrm>
            <a:off x="729000" y="808800"/>
            <a:ext cx="7024500" cy="515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g121d9f89ae4_0_0"/>
          <p:cNvSpPr txBox="1">
            <a:spLocks noGrp="1"/>
          </p:cNvSpPr>
          <p:nvPr>
            <p:ph type="title"/>
          </p:nvPr>
        </p:nvSpPr>
        <p:spPr>
          <a:xfrm>
            <a:off x="729000" y="0"/>
            <a:ext cx="7024500" cy="80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pic>
        <p:nvPicPr>
          <p:cNvPr id="95" name="Google Shape;95;g121d9f89ae4_0_0"/>
          <p:cNvPicPr preferRelativeResize="0"/>
          <p:nvPr/>
        </p:nvPicPr>
        <p:blipFill>
          <a:blip r:embed="rId5">
            <a:alphaModFix/>
          </a:blip>
          <a:stretch>
            <a:fillRect/>
          </a:stretch>
        </p:blipFill>
        <p:spPr>
          <a:xfrm>
            <a:off x="334375" y="832237"/>
            <a:ext cx="8742349" cy="3479025"/>
          </a:xfrm>
          <a:prstGeom prst="rect">
            <a:avLst/>
          </a:prstGeom>
          <a:noFill/>
          <a:ln>
            <a:noFill/>
          </a:ln>
        </p:spPr>
      </p:pic>
      <p:pic>
        <p:nvPicPr>
          <p:cNvPr id="8" name="Audio 7">
            <a:extLst>
              <a:ext uri="{FF2B5EF4-FFF2-40B4-BE49-F238E27FC236}">
                <a16:creationId xmlns:a16="http://schemas.microsoft.com/office/drawing/2014/main" id="{41154379-60F2-49B4-BDE0-6DEF4EB0051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4114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7762"/>
    </mc:Choice>
    <mc:Fallback>
      <p:transition spd="slow" advTm="177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awv_update">
  <a:themeElements>
    <a:clrScheme name="AWV_V2">
      <a:dk1>
        <a:srgbClr val="000000"/>
      </a:dk1>
      <a:lt1>
        <a:srgbClr val="FFFFFF"/>
      </a:lt1>
      <a:dk2>
        <a:srgbClr val="DB6C30"/>
      </a:dk2>
      <a:lt2>
        <a:srgbClr val="E7E6E6"/>
      </a:lt2>
      <a:accent1>
        <a:srgbClr val="F7902C"/>
      </a:accent1>
      <a:accent2>
        <a:srgbClr val="507B22"/>
      </a:accent2>
      <a:accent3>
        <a:srgbClr val="68A527"/>
      </a:accent3>
      <a:accent4>
        <a:srgbClr val="7DC130"/>
      </a:accent4>
      <a:accent5>
        <a:srgbClr val="0E5969"/>
      </a:accent5>
      <a:accent6>
        <a:srgbClr val="2089AC"/>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1548</Words>
  <Application>Microsoft Macintosh PowerPoint</Application>
  <PresentationFormat>Diavoorstelling (16:9)</PresentationFormat>
  <Paragraphs>106</Paragraphs>
  <Slides>21</Slides>
  <Notes>21</Notes>
  <HiddenSlides>0</HiddenSlides>
  <MMClips>21</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21</vt:i4>
      </vt:variant>
    </vt:vector>
  </HeadingPairs>
  <TitlesOfParts>
    <vt:vector size="24" baseType="lpstr">
      <vt:lpstr>Arial</vt:lpstr>
      <vt:lpstr>Calibri</vt:lpstr>
      <vt:lpstr>awv_update</vt:lpstr>
      <vt:lpstr>Infomarkt  Herinrichting van Anzegemse bebouwde kom</vt:lpstr>
      <vt:lpstr>Inhoudstafel</vt:lpstr>
      <vt:lpstr>Het project</vt:lpstr>
      <vt:lpstr>Herinrichting van Anzegem centrum</vt:lpstr>
      <vt:lpstr>PowerPoint-presentatie</vt:lpstr>
      <vt:lpstr>Wat houden  de werken in?</vt:lpstr>
      <vt:lpstr>Maatregelen op Berglaan</vt:lpstr>
      <vt:lpstr>Maatregelen op Berglaan</vt:lpstr>
      <vt:lpstr>PowerPoint-presentatie</vt:lpstr>
      <vt:lpstr>PowerPoint-presentatie</vt:lpstr>
      <vt:lpstr>PowerPoint-presentatie</vt:lpstr>
      <vt:lpstr>Maatregelen op Wortegemsesteenweg</vt:lpstr>
      <vt:lpstr>PowerPoint-presentatie</vt:lpstr>
      <vt:lpstr>Maatregelen op Wortegemsesteenweg</vt:lpstr>
      <vt:lpstr>PowerPoint-presentatie</vt:lpstr>
      <vt:lpstr>Waar staan  we nu?</vt:lpstr>
      <vt:lpstr>Volgende stappen</vt:lpstr>
      <vt:lpstr>Volgende stappen</vt:lpstr>
      <vt:lpstr>Communicatie</vt:lpstr>
      <vt:lpstr>Communicatie</vt:lpstr>
      <vt:lpstr>Bedankt voor uw aandacht!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Infomarkt  Herinrichting van Anzegemse bebouwde kom</dc:title>
  <dc:creator>Loos, Katleen</dc:creator>
  <cp:lastModifiedBy>Celien Claesen</cp:lastModifiedBy>
  <cp:revision>3</cp:revision>
  <dcterms:modified xsi:type="dcterms:W3CDTF">2023-06-23T06:57:14Z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0x0101006E507DD3F9AF7945AE1CEAD2ECF59F04</vt:lpwstr>
  </property>
  <property fmtid="{D5CDD505-2E9C-101B-9397-08002B2CF9AE}" pid="3" name="_dlc_DocIdItemGuid">
    <vt:lpwstr>f6a795b5-a67f-4f00-bb9a-16f48208e261</vt:lpwstr>
  </property>
</Properties>
</file>